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handoutMasterIdLst>
    <p:handoutMasterId r:id="rId22"/>
  </p:handoutMasterIdLst>
  <p:sldIdLst>
    <p:sldId id="271" r:id="rId2"/>
    <p:sldId id="263" r:id="rId3"/>
    <p:sldId id="264" r:id="rId4"/>
    <p:sldId id="272" r:id="rId5"/>
    <p:sldId id="273" r:id="rId6"/>
    <p:sldId id="274" r:id="rId7"/>
    <p:sldId id="265" r:id="rId8"/>
    <p:sldId id="267" r:id="rId9"/>
    <p:sldId id="268" r:id="rId10"/>
    <p:sldId id="269" r:id="rId11"/>
    <p:sldId id="270" r:id="rId12"/>
    <p:sldId id="259" r:id="rId13"/>
    <p:sldId id="266" r:id="rId14"/>
    <p:sldId id="256" r:id="rId15"/>
    <p:sldId id="260" r:id="rId16"/>
    <p:sldId id="258" r:id="rId17"/>
    <p:sldId id="275" r:id="rId18"/>
    <p:sldId id="277" r:id="rId19"/>
    <p:sldId id="262" r:id="rId20"/>
    <p:sldId id="276" r:id="rId21"/>
  </p:sldIdLst>
  <p:sldSz cx="9144000" cy="6858000" type="screen4x3"/>
  <p:notesSz cx="6858000" cy="90773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7" d="100"/>
          <a:sy n="77" d="100"/>
        </p:scale>
        <p:origin x="1618" y="226"/>
      </p:cViewPr>
      <p:guideLst>
        <p:guide orient="horz" pos="2160"/>
        <p:guide pos="288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386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3866"/>
          </a:xfrm>
          <a:prstGeom prst="rect">
            <a:avLst/>
          </a:prstGeom>
        </p:spPr>
        <p:txBody>
          <a:bodyPr vert="horz" lIns="91440" tIns="45720" rIns="91440" bIns="45720" rtlCol="0"/>
          <a:lstStyle>
            <a:lvl1pPr algn="r">
              <a:defRPr sz="1200"/>
            </a:lvl1pPr>
          </a:lstStyle>
          <a:p>
            <a:fld id="{264B320C-73CF-41C9-A31A-7FBF86C82E8A}" type="datetimeFigureOut">
              <a:rPr lang="en-US" smtClean="0"/>
              <a:pPr/>
              <a:t>9/28/2014</a:t>
            </a:fld>
            <a:endParaRPr lang="en-US"/>
          </a:p>
        </p:txBody>
      </p:sp>
      <p:sp>
        <p:nvSpPr>
          <p:cNvPr id="4" name="Footer Placeholder 3"/>
          <p:cNvSpPr>
            <a:spLocks noGrp="1"/>
          </p:cNvSpPr>
          <p:nvPr>
            <p:ph type="ftr" sz="quarter" idx="2"/>
          </p:nvPr>
        </p:nvSpPr>
        <p:spPr>
          <a:xfrm>
            <a:off x="0" y="8621883"/>
            <a:ext cx="2971800" cy="453866"/>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21883"/>
            <a:ext cx="2971800" cy="453866"/>
          </a:xfrm>
          <a:prstGeom prst="rect">
            <a:avLst/>
          </a:prstGeom>
        </p:spPr>
        <p:txBody>
          <a:bodyPr vert="horz" lIns="91440" tIns="45720" rIns="91440" bIns="45720" rtlCol="0" anchor="b"/>
          <a:lstStyle>
            <a:lvl1pPr algn="r">
              <a:defRPr sz="1200"/>
            </a:lvl1pPr>
          </a:lstStyle>
          <a:p>
            <a:fld id="{B86ED52D-2DD1-42BA-A202-1454B3D05D74}" type="slidenum">
              <a:rPr lang="en-US" smtClean="0"/>
              <a:pPr/>
              <a:t>‹#›</a:t>
            </a:fld>
            <a:endParaRPr lang="en-US"/>
          </a:p>
        </p:txBody>
      </p:sp>
    </p:spTree>
    <p:extLst>
      <p:ext uri="{BB962C8B-B14F-4D97-AF65-F5344CB8AC3E}">
        <p14:creationId xmlns:p14="http://schemas.microsoft.com/office/powerpoint/2010/main" val="2008272254"/>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2" name="Picture 2" descr="\\DROBO-FS\QuickDrops\JB\PPTX NG\Droplets\LightingOverlay.png"/>
          <p:cNvPicPr>
            <a:picLocks noChangeAspect="1" noChangeArrowheads="1"/>
          </p:cNvPicPr>
          <p:nvPr/>
        </p:nvPicPr>
        <p:blipFill>
          <a:blip r:embed="rId2">
            <a:alphaModFix amt="30000"/>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66" name="Group 65"/>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67"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68"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9"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0"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71"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2"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3"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4"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5"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6"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7"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8"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9"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0"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1"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2"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3"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4"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5"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6"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7"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8"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9"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0"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1"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2"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3"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4"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5"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96"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7"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8"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9"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0"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1"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2"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3"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4"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5"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6"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7"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08"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9"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0"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1"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2"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3"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4"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5"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6"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7"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8"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9"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0"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900238" y="1122363"/>
            <a:ext cx="6593681" cy="2387600"/>
          </a:xfrm>
        </p:spPr>
        <p:txBody>
          <a:bodyPr anchor="b">
            <a:normAutofit/>
          </a:bodyPr>
          <a:lstStyle>
            <a:lvl1pPr algn="l">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900238" y="3602038"/>
            <a:ext cx="6593681"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5801052" y="5410202"/>
            <a:ext cx="2057400" cy="365125"/>
          </a:xfrm>
        </p:spPr>
        <p:txBody>
          <a:bodyPr/>
          <a:lstStyle/>
          <a:p>
            <a:fld id="{D201AFB3-E617-482A-B5F7-0E694B9554F7}" type="datetimeFigureOut">
              <a:rPr lang="en-US" smtClean="0"/>
              <a:pPr/>
              <a:t>9/28/2014</a:t>
            </a:fld>
            <a:endParaRPr lang="en-US"/>
          </a:p>
        </p:txBody>
      </p:sp>
      <p:sp>
        <p:nvSpPr>
          <p:cNvPr id="5" name="Footer Placeholder 4"/>
          <p:cNvSpPr>
            <a:spLocks noGrp="1"/>
          </p:cNvSpPr>
          <p:nvPr>
            <p:ph type="ftr" sz="quarter" idx="11"/>
          </p:nvPr>
        </p:nvSpPr>
        <p:spPr>
          <a:xfrm>
            <a:off x="1900237" y="5410202"/>
            <a:ext cx="3843665" cy="365125"/>
          </a:xfrm>
        </p:spPr>
        <p:txBody>
          <a:bodyPr/>
          <a:lstStyle/>
          <a:p>
            <a:endParaRPr lang="en-US"/>
          </a:p>
        </p:txBody>
      </p:sp>
      <p:sp>
        <p:nvSpPr>
          <p:cNvPr id="6" name="Slide Number Placeholder 5"/>
          <p:cNvSpPr>
            <a:spLocks noGrp="1"/>
          </p:cNvSpPr>
          <p:nvPr>
            <p:ph type="sldNum" sz="quarter" idx="12"/>
          </p:nvPr>
        </p:nvSpPr>
        <p:spPr>
          <a:xfrm>
            <a:off x="7915603" y="5410200"/>
            <a:ext cx="578317" cy="365125"/>
          </a:xfrm>
        </p:spPr>
        <p:txBody>
          <a:bodyPr/>
          <a:lstStyle/>
          <a:p>
            <a:fld id="{CBDB472C-F389-48C6-88F9-F87A874127DB}" type="slidenum">
              <a:rPr lang="en-US" smtClean="0"/>
              <a:pPr/>
              <a:t>‹#›</a:t>
            </a:fld>
            <a:endParaRPr lang="en-US"/>
          </a:p>
        </p:txBody>
      </p:sp>
    </p:spTree>
    <p:extLst>
      <p:ext uri="{BB962C8B-B14F-4D97-AF65-F5344CB8AC3E}">
        <p14:creationId xmlns:p14="http://schemas.microsoft.com/office/powerpoint/2010/main" val="24141161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58" y="4304665"/>
            <a:ext cx="7434266" cy="819355"/>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56058" y="606426"/>
            <a:ext cx="7434266" cy="3299778"/>
          </a:xfrm>
          <a:prstGeom prst="round2DiagRect">
            <a:avLst>
              <a:gd name="adj1" fmla="val 5101"/>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smtClean="0"/>
              <a:t>Click icon to add picture</a:t>
            </a:r>
            <a:endParaRPr lang="en-US" dirty="0"/>
          </a:p>
        </p:txBody>
      </p:sp>
      <p:sp>
        <p:nvSpPr>
          <p:cNvPr id="4" name="Text Placeholder 3"/>
          <p:cNvSpPr>
            <a:spLocks noGrp="1"/>
          </p:cNvSpPr>
          <p:nvPr>
            <p:ph type="body" sz="half" idx="2"/>
          </p:nvPr>
        </p:nvSpPr>
        <p:spPr>
          <a:xfrm>
            <a:off x="856024" y="5124020"/>
            <a:ext cx="7433144"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01AFB3-E617-482A-B5F7-0E694B9554F7}" type="datetimeFigureOut">
              <a:rPr lang="en-US" smtClean="0"/>
              <a:pPr/>
              <a:t>9/28/2014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DB472C-F389-48C6-88F9-F87A874127DB}" type="slidenum">
              <a:rPr lang="en-US" smtClean="0"/>
              <a:pPr/>
              <a:t>‹#›</a:t>
            </a:fld>
            <a:endParaRPr lang="en-US"/>
          </a:p>
        </p:txBody>
      </p:sp>
    </p:spTree>
    <p:extLst>
      <p:ext uri="{BB962C8B-B14F-4D97-AF65-F5344CB8AC3E}">
        <p14:creationId xmlns:p14="http://schemas.microsoft.com/office/powerpoint/2010/main" val="4156313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93" y="609600"/>
            <a:ext cx="7429466" cy="3429000"/>
          </a:xfrm>
        </p:spPr>
        <p:txBody>
          <a:bodyPr anchor="ctr">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856058" y="4419600"/>
            <a:ext cx="7428344"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01AFB3-E617-482A-B5F7-0E694B9554F7}" type="datetimeFigureOut">
              <a:rPr lang="en-US" smtClean="0"/>
              <a:pPr/>
              <a:t>9/28/2014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DB472C-F389-48C6-88F9-F87A874127DB}" type="slidenum">
              <a:rPr lang="en-US" smtClean="0"/>
              <a:pPr/>
              <a:t>‹#›</a:t>
            </a:fld>
            <a:endParaRPr lang="en-US"/>
          </a:p>
        </p:txBody>
      </p:sp>
    </p:spTree>
    <p:extLst>
      <p:ext uri="{BB962C8B-B14F-4D97-AF65-F5344CB8AC3E}">
        <p14:creationId xmlns:p14="http://schemas.microsoft.com/office/powerpoint/2010/main" val="11212567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748429"/>
          </a:xfrm>
        </p:spPr>
        <p:txBody>
          <a:bodyPr anchor="ctr">
            <a:normAutofit/>
          </a:bodyPr>
          <a:lstStyle>
            <a:lvl1pPr>
              <a:defRPr sz="36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290484" y="3365557"/>
            <a:ext cx="6564224"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856058" y="4309919"/>
            <a:ext cx="74295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01AFB3-E617-482A-B5F7-0E694B9554F7}" type="datetimeFigureOut">
              <a:rPr lang="en-US" smtClean="0"/>
              <a:pPr/>
              <a:t>9/28/2014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DB472C-F389-48C6-88F9-F87A874127DB}" type="slidenum">
              <a:rPr lang="en-US" smtClean="0"/>
              <a:pPr/>
              <a:t>‹#›</a:t>
            </a:fld>
            <a:endParaRPr lang="en-US"/>
          </a:p>
        </p:txBody>
      </p:sp>
      <p:sp>
        <p:nvSpPr>
          <p:cNvPr id="52" name="TextBox 51"/>
          <p:cNvSpPr txBox="1"/>
          <p:nvPr/>
        </p:nvSpPr>
        <p:spPr>
          <a:xfrm>
            <a:off x="696579" y="718458"/>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53" name="TextBox 52"/>
          <p:cNvSpPr txBox="1"/>
          <p:nvPr/>
        </p:nvSpPr>
        <p:spPr>
          <a:xfrm>
            <a:off x="7817473" y="276497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Tree>
    <p:extLst>
      <p:ext uri="{BB962C8B-B14F-4D97-AF65-F5344CB8AC3E}">
        <p14:creationId xmlns:p14="http://schemas.microsoft.com/office/powerpoint/2010/main" val="25565052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56058" y="2134042"/>
            <a:ext cx="7429501" cy="2511835"/>
          </a:xfrm>
        </p:spPr>
        <p:txBody>
          <a:bodyPr anchor="b">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856023" y="4657655"/>
            <a:ext cx="7428379"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01AFB3-E617-482A-B5F7-0E694B9554F7}" type="datetimeFigureOut">
              <a:rPr lang="en-US" smtClean="0"/>
              <a:pPr/>
              <a:t>9/28/2014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DB472C-F389-48C6-88F9-F87A874127DB}" type="slidenum">
              <a:rPr lang="en-US" smtClean="0"/>
              <a:pPr/>
              <a:t>‹#›</a:t>
            </a:fld>
            <a:endParaRPr lang="en-US"/>
          </a:p>
        </p:txBody>
      </p:sp>
    </p:spTree>
    <p:extLst>
      <p:ext uri="{BB962C8B-B14F-4D97-AF65-F5344CB8AC3E}">
        <p14:creationId xmlns:p14="http://schemas.microsoft.com/office/powerpoint/2010/main" val="28473934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56060" y="609600"/>
            <a:ext cx="7429499" cy="1905000"/>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856058" y="2674463"/>
            <a:ext cx="2397674" cy="685800"/>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856059" y="3360263"/>
            <a:ext cx="2396432"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3386075" y="2677635"/>
            <a:ext cx="2388289" cy="685800"/>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3386075" y="3363435"/>
            <a:ext cx="238895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5889332" y="2674463"/>
            <a:ext cx="2396226" cy="685800"/>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5889332" y="3360263"/>
            <a:ext cx="2396226"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D201AFB3-E617-482A-B5F7-0E694B9554F7}" type="datetimeFigureOut">
              <a:rPr lang="en-US" smtClean="0"/>
              <a:pPr/>
              <a:t>9/28/2014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DB472C-F389-48C6-88F9-F87A874127DB}" type="slidenum">
              <a:rPr lang="en-US" smtClean="0"/>
              <a:pPr/>
              <a:t>‹#›</a:t>
            </a:fld>
            <a:endParaRPr lang="en-US"/>
          </a:p>
        </p:txBody>
      </p:sp>
    </p:spTree>
    <p:extLst>
      <p:ext uri="{BB962C8B-B14F-4D97-AF65-F5344CB8AC3E}">
        <p14:creationId xmlns:p14="http://schemas.microsoft.com/office/powerpoint/2010/main" val="21864934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56059" y="609600"/>
            <a:ext cx="7429499" cy="19050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856060" y="4404596"/>
            <a:ext cx="239643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856060" y="2666998"/>
            <a:ext cx="239643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800" dirty="0"/>
            </a:lvl1pPr>
          </a:lstStyle>
          <a:p>
            <a:pPr marL="0" lvl="0" indent="0">
              <a:buNone/>
            </a:pPr>
            <a:r>
              <a:rPr lang="en-US" smtClean="0"/>
              <a:t>Click icon to add picture</a:t>
            </a:r>
            <a:endParaRPr lang="en-US" dirty="0"/>
          </a:p>
        </p:txBody>
      </p:sp>
      <p:sp>
        <p:nvSpPr>
          <p:cNvPr id="21" name="Text Placeholder 3"/>
          <p:cNvSpPr>
            <a:spLocks noGrp="1"/>
          </p:cNvSpPr>
          <p:nvPr>
            <p:ph type="body" sz="half" idx="18"/>
          </p:nvPr>
        </p:nvSpPr>
        <p:spPr>
          <a:xfrm>
            <a:off x="856060" y="4980859"/>
            <a:ext cx="239643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3366790" y="4404596"/>
            <a:ext cx="24003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3366790" y="2666998"/>
            <a:ext cx="2399205"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800" dirty="0"/>
            </a:lvl1pPr>
          </a:lstStyle>
          <a:p>
            <a:pPr marL="0" lvl="0" indent="0">
              <a:buNone/>
            </a:pPr>
            <a:r>
              <a:rPr lang="en-US" smtClean="0"/>
              <a:t>Click icon to add picture</a:t>
            </a:r>
            <a:endParaRPr lang="en-US" dirty="0"/>
          </a:p>
        </p:txBody>
      </p:sp>
      <p:sp>
        <p:nvSpPr>
          <p:cNvPr id="24" name="Text Placeholder 3"/>
          <p:cNvSpPr>
            <a:spLocks noGrp="1"/>
          </p:cNvSpPr>
          <p:nvPr>
            <p:ph type="body" sz="half" idx="19"/>
          </p:nvPr>
        </p:nvSpPr>
        <p:spPr>
          <a:xfrm>
            <a:off x="3365695" y="4980857"/>
            <a:ext cx="24003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5889426" y="4404595"/>
            <a:ext cx="2393056"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5889332" y="2666998"/>
            <a:ext cx="2396227"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800" dirty="0"/>
            </a:lvl1pPr>
          </a:lstStyle>
          <a:p>
            <a:pPr marL="0" lvl="0" indent="0">
              <a:buNone/>
            </a:pPr>
            <a:r>
              <a:rPr lang="en-US" smtClean="0"/>
              <a:t>Click icon to add picture</a:t>
            </a:r>
            <a:endParaRPr lang="en-US" dirty="0"/>
          </a:p>
        </p:txBody>
      </p:sp>
      <p:sp>
        <p:nvSpPr>
          <p:cNvPr id="27" name="Text Placeholder 3"/>
          <p:cNvSpPr>
            <a:spLocks noGrp="1"/>
          </p:cNvSpPr>
          <p:nvPr>
            <p:ph type="body" sz="half" idx="20"/>
          </p:nvPr>
        </p:nvSpPr>
        <p:spPr>
          <a:xfrm>
            <a:off x="5889332" y="4980855"/>
            <a:ext cx="2396226"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D201AFB3-E617-482A-B5F7-0E694B9554F7}" type="datetimeFigureOut">
              <a:rPr lang="en-US" smtClean="0"/>
              <a:pPr/>
              <a:t>9/28/2014</a:t>
            </a:fld>
            <a:endParaRPr lang="en-US"/>
          </a:p>
        </p:txBody>
      </p:sp>
      <p:sp>
        <p:nvSpPr>
          <p:cNvPr id="4" name="Footer Placeholder 3"/>
          <p:cNvSpPr>
            <a:spLocks noGrp="1"/>
          </p:cNvSpPr>
          <p:nvPr>
            <p:ph type="ftr" sz="quarter" idx="11"/>
          </p:nvPr>
        </p:nvSpPr>
        <p:spPr/>
        <p:txBody>
          <a:bodyPr/>
          <a:lstStyle>
            <a:lvl1pPr>
              <a:defRPr cap="all" baseline="0"/>
            </a:lvl1pPr>
          </a:lstStyle>
          <a:p>
            <a:endParaRPr lang="en-US"/>
          </a:p>
        </p:txBody>
      </p:sp>
      <p:sp>
        <p:nvSpPr>
          <p:cNvPr id="5" name="Slide Number Placeholder 4"/>
          <p:cNvSpPr>
            <a:spLocks noGrp="1"/>
          </p:cNvSpPr>
          <p:nvPr>
            <p:ph type="sldNum" sz="quarter" idx="12"/>
          </p:nvPr>
        </p:nvSpPr>
        <p:spPr/>
        <p:txBody>
          <a:bodyPr/>
          <a:lstStyle/>
          <a:p>
            <a:fld id="{CBDB472C-F389-48C6-88F9-F87A874127DB}" type="slidenum">
              <a:rPr lang="en-US" smtClean="0"/>
              <a:pPr/>
              <a:t>‹#›</a:t>
            </a:fld>
            <a:endParaRPr lang="en-US"/>
          </a:p>
        </p:txBody>
      </p:sp>
    </p:spTree>
    <p:extLst>
      <p:ext uri="{BB962C8B-B14F-4D97-AF65-F5344CB8AC3E}">
        <p14:creationId xmlns:p14="http://schemas.microsoft.com/office/powerpoint/2010/main" val="28050656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201AFB3-E617-482A-B5F7-0E694B9554F7}" type="datetimeFigureOut">
              <a:rPr lang="en-US" smtClean="0"/>
              <a:pPr/>
              <a:t>9/28/2014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DB472C-F389-48C6-88F9-F87A874127DB}" type="slidenum">
              <a:rPr lang="en-US" smtClean="0"/>
              <a:pPr/>
              <a:t>‹#›</a:t>
            </a:fld>
            <a:endParaRPr lang="en-US"/>
          </a:p>
        </p:txBody>
      </p:sp>
    </p:spTree>
    <p:extLst>
      <p:ext uri="{BB962C8B-B14F-4D97-AF65-F5344CB8AC3E}">
        <p14:creationId xmlns:p14="http://schemas.microsoft.com/office/powerpoint/2010/main" val="6612523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1" y="609600"/>
            <a:ext cx="1503758"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56057" y="609600"/>
            <a:ext cx="5811443" cy="51816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201AFB3-E617-482A-B5F7-0E694B9554F7}" type="datetimeFigureOut">
              <a:rPr lang="en-US" smtClean="0"/>
              <a:pPr/>
              <a:t>9/28/2014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DB472C-F389-48C6-88F9-F87A874127DB}" type="slidenum">
              <a:rPr lang="en-US" smtClean="0"/>
              <a:pPr/>
              <a:t>‹#›</a:t>
            </a:fld>
            <a:endParaRPr lang="en-US"/>
          </a:p>
        </p:txBody>
      </p:sp>
    </p:spTree>
    <p:extLst>
      <p:ext uri="{BB962C8B-B14F-4D97-AF65-F5344CB8AC3E}">
        <p14:creationId xmlns:p14="http://schemas.microsoft.com/office/powerpoint/2010/main" val="2481221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7" name="Title 1"/>
          <p:cNvSpPr>
            <a:spLocks noGrp="1"/>
          </p:cNvSpPr>
          <p:nvPr>
            <p:ph type="title"/>
          </p:nvPr>
        </p:nvSpPr>
        <p:spPr>
          <a:xfrm>
            <a:off x="856060" y="618518"/>
            <a:ext cx="7429499" cy="1478570"/>
          </a:xfrm>
        </p:spPr>
        <p:txBody>
          <a:bodyPr/>
          <a:lstStyle/>
          <a:p>
            <a:r>
              <a:rPr lang="en-US" smtClean="0"/>
              <a:t>Click to edit Master title style</a:t>
            </a:r>
            <a:endParaRPr lang="en-US" dirty="0"/>
          </a:p>
        </p:txBody>
      </p:sp>
      <p:sp>
        <p:nvSpPr>
          <p:cNvPr id="48" name="Content Placeholder 2"/>
          <p:cNvSpPr>
            <a:spLocks noGrp="1"/>
          </p:cNvSpPr>
          <p:nvPr>
            <p:ph idx="1"/>
          </p:nvPr>
        </p:nvSpPr>
        <p:spPr>
          <a:xfrm>
            <a:off x="856060" y="2249487"/>
            <a:ext cx="7429499" cy="35417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9" name="Date Placeholder 3"/>
          <p:cNvSpPr>
            <a:spLocks noGrp="1"/>
          </p:cNvSpPr>
          <p:nvPr>
            <p:ph type="dt" sz="half" idx="10"/>
          </p:nvPr>
        </p:nvSpPr>
        <p:spPr>
          <a:xfrm>
            <a:off x="5592691" y="5883277"/>
            <a:ext cx="2057400" cy="365125"/>
          </a:xfrm>
        </p:spPr>
        <p:txBody>
          <a:bodyPr/>
          <a:lstStyle/>
          <a:p>
            <a:fld id="{D201AFB3-E617-482A-B5F7-0E694B9554F7}" type="datetimeFigureOut">
              <a:rPr lang="en-US" smtClean="0"/>
              <a:pPr/>
              <a:t>9/28/2014</a:t>
            </a:fld>
            <a:endParaRPr lang="en-US"/>
          </a:p>
        </p:txBody>
      </p:sp>
      <p:sp>
        <p:nvSpPr>
          <p:cNvPr id="50" name="Footer Placeholder 4"/>
          <p:cNvSpPr>
            <a:spLocks noGrp="1"/>
          </p:cNvSpPr>
          <p:nvPr>
            <p:ph type="ftr" sz="quarter" idx="11"/>
          </p:nvPr>
        </p:nvSpPr>
        <p:spPr>
          <a:xfrm>
            <a:off x="856059" y="5883276"/>
            <a:ext cx="4679482" cy="365125"/>
          </a:xfrm>
        </p:spPr>
        <p:txBody>
          <a:bodyPr/>
          <a:lstStyle/>
          <a:p>
            <a:endParaRPr lang="en-US"/>
          </a:p>
        </p:txBody>
      </p:sp>
      <p:sp>
        <p:nvSpPr>
          <p:cNvPr id="51" name="Slide Number Placeholder 5"/>
          <p:cNvSpPr>
            <a:spLocks noGrp="1"/>
          </p:cNvSpPr>
          <p:nvPr>
            <p:ph type="sldNum" sz="quarter" idx="12"/>
          </p:nvPr>
        </p:nvSpPr>
        <p:spPr>
          <a:xfrm>
            <a:off x="7707241" y="5883275"/>
            <a:ext cx="578317" cy="365125"/>
          </a:xfrm>
        </p:spPr>
        <p:txBody>
          <a:bodyPr/>
          <a:lstStyle/>
          <a:p>
            <a:fld id="{CBDB472C-F389-48C6-88F9-F87A874127DB}" type="slidenum">
              <a:rPr lang="en-US" smtClean="0"/>
              <a:pPr/>
              <a:t>‹#›</a:t>
            </a:fld>
            <a:endParaRPr lang="en-US"/>
          </a:p>
        </p:txBody>
      </p:sp>
    </p:spTree>
    <p:extLst>
      <p:ext uri="{BB962C8B-B14F-4D97-AF65-F5344CB8AC3E}">
        <p14:creationId xmlns:p14="http://schemas.microsoft.com/office/powerpoint/2010/main" val="3143997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56058" y="1419227"/>
            <a:ext cx="7429500" cy="2852737"/>
          </a:xfrm>
        </p:spPr>
        <p:txBody>
          <a:bodyPr anchor="b">
            <a:normAutofit/>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856058" y="4424362"/>
            <a:ext cx="74295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201AFB3-E617-482A-B5F7-0E694B9554F7}" type="datetimeFigureOut">
              <a:rPr lang="en-US" smtClean="0"/>
              <a:pPr/>
              <a:t>9/28/2014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DB472C-F389-48C6-88F9-F87A874127DB}" type="slidenum">
              <a:rPr lang="en-US" smtClean="0"/>
              <a:pPr/>
              <a:t>‹#›</a:t>
            </a:fld>
            <a:endParaRPr lang="en-US"/>
          </a:p>
        </p:txBody>
      </p:sp>
    </p:spTree>
    <p:extLst>
      <p:ext uri="{BB962C8B-B14F-4D97-AF65-F5344CB8AC3E}">
        <p14:creationId xmlns:p14="http://schemas.microsoft.com/office/powerpoint/2010/main" val="42771402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56058" y="2249486"/>
            <a:ext cx="3658792" cy="35417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1" y="2249486"/>
            <a:ext cx="3656408" cy="35417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201AFB3-E617-482A-B5F7-0E694B9554F7}" type="datetimeFigureOut">
              <a:rPr lang="en-US" smtClean="0"/>
              <a:pPr/>
              <a:t>9/28/2014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DB472C-F389-48C6-88F9-F87A874127DB}" type="slidenum">
              <a:rPr lang="en-US" smtClean="0"/>
              <a:pPr/>
              <a:t>‹#›</a:t>
            </a:fld>
            <a:endParaRPr lang="en-US"/>
          </a:p>
        </p:txBody>
      </p:sp>
    </p:spTree>
    <p:extLst>
      <p:ext uri="{BB962C8B-B14F-4D97-AF65-F5344CB8AC3E}">
        <p14:creationId xmlns:p14="http://schemas.microsoft.com/office/powerpoint/2010/main" val="4766833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56058" y="619127"/>
            <a:ext cx="7429500" cy="1477961"/>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78902" y="2249486"/>
            <a:ext cx="3435949"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56058" y="3073398"/>
            <a:ext cx="3658793" cy="27178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51992" y="2249485"/>
            <a:ext cx="3433565"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3073398"/>
            <a:ext cx="3656408" cy="27178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201AFB3-E617-482A-B5F7-0E694B9554F7}" type="datetimeFigureOut">
              <a:rPr lang="en-US" smtClean="0"/>
              <a:pPr/>
              <a:t>9/28/2014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DB472C-F389-48C6-88F9-F87A874127DB}" type="slidenum">
              <a:rPr lang="en-US" smtClean="0"/>
              <a:pPr/>
              <a:t>‹#›</a:t>
            </a:fld>
            <a:endParaRPr lang="en-US"/>
          </a:p>
        </p:txBody>
      </p:sp>
    </p:spTree>
    <p:extLst>
      <p:ext uri="{BB962C8B-B14F-4D97-AF65-F5344CB8AC3E}">
        <p14:creationId xmlns:p14="http://schemas.microsoft.com/office/powerpoint/2010/main" val="14194160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201AFB3-E617-482A-B5F7-0E694B9554F7}" type="datetimeFigureOut">
              <a:rPr lang="en-US" smtClean="0"/>
              <a:pPr/>
              <a:t>9/28/2014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DB472C-F389-48C6-88F9-F87A874127DB}" type="slidenum">
              <a:rPr lang="en-US" smtClean="0"/>
              <a:pPr/>
              <a:t>‹#›</a:t>
            </a:fld>
            <a:endParaRPr lang="en-US"/>
          </a:p>
        </p:txBody>
      </p:sp>
    </p:spTree>
    <p:extLst>
      <p:ext uri="{BB962C8B-B14F-4D97-AF65-F5344CB8AC3E}">
        <p14:creationId xmlns:p14="http://schemas.microsoft.com/office/powerpoint/2010/main" val="16394500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01AFB3-E617-482A-B5F7-0E694B9554F7}" type="datetimeFigureOut">
              <a:rPr lang="en-US" smtClean="0"/>
              <a:pPr/>
              <a:t>9/28/2014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DB472C-F389-48C6-88F9-F87A874127DB}" type="slidenum">
              <a:rPr lang="en-US" smtClean="0"/>
              <a:pPr/>
              <a:t>‹#›</a:t>
            </a:fld>
            <a:endParaRPr lang="en-US"/>
          </a:p>
        </p:txBody>
      </p:sp>
    </p:spTree>
    <p:extLst>
      <p:ext uri="{BB962C8B-B14F-4D97-AF65-F5344CB8AC3E}">
        <p14:creationId xmlns:p14="http://schemas.microsoft.com/office/powerpoint/2010/main" val="1255685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029" y="609601"/>
            <a:ext cx="2892028" cy="1639884"/>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67150" y="592666"/>
            <a:ext cx="4418407" cy="5198534"/>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60029" y="2249486"/>
            <a:ext cx="2892028"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01AFB3-E617-482A-B5F7-0E694B9554F7}" type="datetimeFigureOut">
              <a:rPr lang="en-US" smtClean="0"/>
              <a:pPr/>
              <a:t>9/28/2014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DB472C-F389-48C6-88F9-F87A874127DB}" type="slidenum">
              <a:rPr lang="en-US" smtClean="0"/>
              <a:pPr/>
              <a:t>‹#›</a:t>
            </a:fld>
            <a:endParaRPr lang="en-US"/>
          </a:p>
        </p:txBody>
      </p:sp>
    </p:spTree>
    <p:extLst>
      <p:ext uri="{BB962C8B-B14F-4D97-AF65-F5344CB8AC3E}">
        <p14:creationId xmlns:p14="http://schemas.microsoft.com/office/powerpoint/2010/main" val="37665174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61" y="609600"/>
            <a:ext cx="3753962" cy="1639886"/>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832866" y="609600"/>
            <a:ext cx="3452693" cy="5181602"/>
          </a:xfrm>
          <a:prstGeom prst="round2DiagRect">
            <a:avLst>
              <a:gd name="adj1" fmla="val 6074"/>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defRPr lang="en-US" sz="3200"/>
            </a:lvl1pPr>
          </a:lstStyle>
          <a:p>
            <a:pPr marL="0" lvl="0" indent="0">
              <a:buNone/>
            </a:pPr>
            <a:r>
              <a:rPr lang="en-US" smtClean="0"/>
              <a:t>Click icon to add picture</a:t>
            </a:r>
            <a:endParaRPr lang="en-US" dirty="0"/>
          </a:p>
        </p:txBody>
      </p:sp>
      <p:sp>
        <p:nvSpPr>
          <p:cNvPr id="4" name="Text Placeholder 3"/>
          <p:cNvSpPr>
            <a:spLocks noGrp="1"/>
          </p:cNvSpPr>
          <p:nvPr>
            <p:ph type="body" sz="half" idx="2"/>
          </p:nvPr>
        </p:nvSpPr>
        <p:spPr>
          <a:xfrm>
            <a:off x="856059" y="2249486"/>
            <a:ext cx="3753964"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01AFB3-E617-482A-B5F7-0E694B9554F7}" type="datetimeFigureOut">
              <a:rPr lang="en-US" smtClean="0"/>
              <a:pPr/>
              <a:t>9/28/2014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DB472C-F389-48C6-88F9-F87A874127DB}" type="slidenum">
              <a:rPr lang="en-US" smtClean="0"/>
              <a:pPr/>
              <a:t>‹#›</a:t>
            </a:fld>
            <a:endParaRPr lang="en-US"/>
          </a:p>
        </p:txBody>
      </p:sp>
    </p:spTree>
    <p:extLst>
      <p:ext uri="{BB962C8B-B14F-4D97-AF65-F5344CB8AC3E}">
        <p14:creationId xmlns:p14="http://schemas.microsoft.com/office/powerpoint/2010/main" val="200469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9041774" cy="6858001"/>
            <a:chOff x="-14288" y="0"/>
            <a:chExt cx="9041774"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8352798"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856060" y="618518"/>
            <a:ext cx="7429499"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856060" y="2249487"/>
            <a:ext cx="7429499" cy="354171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592691" y="5883277"/>
            <a:ext cx="20574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D201AFB3-E617-482A-B5F7-0E694B9554F7}" type="datetimeFigureOut">
              <a:rPr lang="en-US" smtClean="0"/>
              <a:pPr/>
              <a:t>9/28/2014</a:t>
            </a:fld>
            <a:endParaRPr lang="en-US"/>
          </a:p>
        </p:txBody>
      </p:sp>
      <p:sp>
        <p:nvSpPr>
          <p:cNvPr id="5" name="Footer Placeholder 4"/>
          <p:cNvSpPr>
            <a:spLocks noGrp="1"/>
          </p:cNvSpPr>
          <p:nvPr>
            <p:ph type="ftr" sz="quarter" idx="3"/>
          </p:nvPr>
        </p:nvSpPr>
        <p:spPr>
          <a:xfrm>
            <a:off x="856059" y="5883276"/>
            <a:ext cx="4679482"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707241" y="5883275"/>
            <a:ext cx="578317"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CBDB472C-F389-48C6-88F9-F87A874127DB}" type="slidenum">
              <a:rPr lang="en-US" smtClean="0"/>
              <a:pPr/>
              <a:t>‹#›</a:t>
            </a:fld>
            <a:endParaRPr lang="en-US"/>
          </a:p>
        </p:txBody>
      </p:sp>
    </p:spTree>
    <p:extLst>
      <p:ext uri="{BB962C8B-B14F-4D97-AF65-F5344CB8AC3E}">
        <p14:creationId xmlns:p14="http://schemas.microsoft.com/office/powerpoint/2010/main" val="2430531887"/>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8.wav"/><Relationship Id="rId1" Type="http://schemas.microsoft.com/office/2007/relationships/media" Target="../media/media18.wav"/><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5.pn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9.gif"/><Relationship Id="rId5" Type="http://schemas.openxmlformats.org/officeDocument/2006/relationships/image" Target="../media/image8.jpe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229600" cy="1371600"/>
          </a:xfrm>
        </p:spPr>
        <p:txBody>
          <a:bodyPr>
            <a:normAutofit fontScale="90000"/>
          </a:bodyPr>
          <a:lstStyle/>
          <a:p>
            <a:pPr algn="ctr"/>
            <a:r>
              <a:rPr lang="en-US" dirty="0" smtClean="0"/>
              <a:t/>
            </a:r>
            <a:br>
              <a:rPr lang="en-US" dirty="0" smtClean="0"/>
            </a:br>
            <a:r>
              <a:rPr lang="en-US" sz="4900" b="1" dirty="0" smtClean="0"/>
              <a:t>Emerging Technologies: </a:t>
            </a:r>
            <a:br>
              <a:rPr lang="en-US" sz="4900" b="1" dirty="0" smtClean="0"/>
            </a:br>
            <a:r>
              <a:rPr lang="en-US" sz="4900" b="1" dirty="0" smtClean="0"/>
              <a:t>Learning Analytics</a:t>
            </a:r>
            <a:r>
              <a:rPr lang="en-US" dirty="0" smtClean="0"/>
              <a:t/>
            </a:r>
            <a:br>
              <a:rPr lang="en-US" dirty="0" smtClean="0"/>
            </a:br>
            <a:endParaRPr lang="en-US" dirty="0"/>
          </a:p>
        </p:txBody>
      </p:sp>
      <p:sp>
        <p:nvSpPr>
          <p:cNvPr id="3" name="Content Placeholder 2"/>
          <p:cNvSpPr>
            <a:spLocks noGrp="1"/>
          </p:cNvSpPr>
          <p:nvPr>
            <p:ph idx="1"/>
          </p:nvPr>
        </p:nvSpPr>
        <p:spPr/>
        <p:txBody>
          <a:bodyPr>
            <a:normAutofit fontScale="85000" lnSpcReduction="20000"/>
          </a:bodyPr>
          <a:lstStyle/>
          <a:p>
            <a:pPr>
              <a:buNone/>
            </a:pPr>
            <a:endParaRPr lang="en-US" dirty="0" smtClean="0"/>
          </a:p>
          <a:p>
            <a:pPr algn="ctr">
              <a:buNone/>
            </a:pPr>
            <a:r>
              <a:rPr lang="en-US" dirty="0" smtClean="0"/>
              <a:t>New Jersey City University </a:t>
            </a:r>
          </a:p>
          <a:p>
            <a:pPr algn="ctr">
              <a:buNone/>
            </a:pPr>
            <a:r>
              <a:rPr lang="en-US" b="1" dirty="0" smtClean="0"/>
              <a:t>CROSS-DISCIPLINE STUDIES IN TECHNOLOGY</a:t>
            </a:r>
          </a:p>
          <a:p>
            <a:pPr algn="ctr">
              <a:buNone/>
            </a:pPr>
            <a:endParaRPr lang="en-US" dirty="0" smtClean="0"/>
          </a:p>
          <a:p>
            <a:pPr algn="ctr">
              <a:buNone/>
            </a:pPr>
            <a:r>
              <a:rPr lang="en-US" dirty="0" smtClean="0"/>
              <a:t>Assessment 1: Group Members</a:t>
            </a:r>
          </a:p>
          <a:p>
            <a:pPr algn="ctr">
              <a:buNone/>
            </a:pPr>
            <a:r>
              <a:rPr lang="en-US" dirty="0" smtClean="0"/>
              <a:t>Katy </a:t>
            </a:r>
            <a:r>
              <a:rPr lang="en-US" dirty="0" err="1" smtClean="0"/>
              <a:t>Blatnick</a:t>
            </a:r>
            <a:r>
              <a:rPr lang="en-US" dirty="0" smtClean="0"/>
              <a:t>-Gagne</a:t>
            </a:r>
          </a:p>
          <a:p>
            <a:pPr algn="ctr">
              <a:buNone/>
            </a:pPr>
            <a:r>
              <a:rPr lang="en-US" dirty="0" smtClean="0"/>
              <a:t>Martha Osei-Yaw</a:t>
            </a:r>
          </a:p>
          <a:p>
            <a:pPr algn="ctr">
              <a:buNone/>
            </a:pPr>
            <a:r>
              <a:rPr lang="en-US" dirty="0" smtClean="0"/>
              <a:t>Leonard </a:t>
            </a:r>
            <a:r>
              <a:rPr lang="en-US" dirty="0" err="1" smtClean="0"/>
              <a:t>Sheehy</a:t>
            </a:r>
            <a:endParaRPr lang="en-US" dirty="0" smtClean="0"/>
          </a:p>
          <a:p>
            <a:pPr algn="ctr">
              <a:buNone/>
            </a:pPr>
            <a:endParaRPr lang="en-US" dirty="0" smtClean="0"/>
          </a:p>
          <a:p>
            <a:pPr algn="ctr">
              <a:buNone/>
            </a:pPr>
            <a:endParaRPr lang="en-US" dirty="0" smtClean="0"/>
          </a:p>
          <a:p>
            <a:pPr algn="ctr">
              <a:buNone/>
            </a:pPr>
            <a:endParaRPr lang="en-US" dirty="0"/>
          </a:p>
        </p:txBody>
      </p:sp>
      <p:pic>
        <p:nvPicPr>
          <p:cNvPr id="4" name="Intr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3118" y="6248400"/>
            <a:ext cx="487363" cy="487363"/>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Click="0" advTm="12000"/>
    </mc:Choice>
    <mc:Fallback>
      <p:transition advClick="0"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
            <a:ext cx="7696200" cy="1478570"/>
          </a:xfrm>
        </p:spPr>
        <p:txBody>
          <a:bodyPr/>
          <a:lstStyle/>
          <a:p>
            <a:r>
              <a:rPr lang="en-US" b="1" dirty="0" smtClean="0"/>
              <a:t>Educational Institution Benefits</a:t>
            </a:r>
            <a:endParaRPr lang="en-US" b="1" dirty="0"/>
          </a:p>
        </p:txBody>
      </p:sp>
      <p:sp>
        <p:nvSpPr>
          <p:cNvPr id="3" name="Content Placeholder 2"/>
          <p:cNvSpPr>
            <a:spLocks noGrp="1"/>
          </p:cNvSpPr>
          <p:nvPr>
            <p:ph idx="1"/>
          </p:nvPr>
        </p:nvSpPr>
        <p:spPr>
          <a:xfrm>
            <a:off x="856060" y="1600200"/>
            <a:ext cx="7429499" cy="4191001"/>
          </a:xfrm>
        </p:spPr>
        <p:txBody>
          <a:bodyPr>
            <a:normAutofit fontScale="25000" lnSpcReduction="20000"/>
          </a:bodyPr>
          <a:lstStyle/>
          <a:p>
            <a:r>
              <a:rPr lang="en-US" sz="8800" dirty="0" smtClean="0"/>
              <a:t>By developing student-centered learning environments, schools may see a decrease in drop-out </a:t>
            </a:r>
            <a:r>
              <a:rPr lang="en-US" sz="8800" dirty="0" smtClean="0"/>
              <a:t>rates</a:t>
            </a:r>
            <a:endParaRPr lang="en-US" sz="4800" dirty="0" smtClean="0"/>
          </a:p>
          <a:p>
            <a:r>
              <a:rPr lang="en-US" sz="8800" dirty="0" smtClean="0"/>
              <a:t>Schools will be able to gather </a:t>
            </a:r>
            <a:r>
              <a:rPr lang="en-US" sz="8800" dirty="0"/>
              <a:t>and </a:t>
            </a:r>
            <a:r>
              <a:rPr lang="en-US" sz="8800" dirty="0" smtClean="0"/>
              <a:t>analyze </a:t>
            </a:r>
            <a:r>
              <a:rPr lang="en-US" sz="8800" dirty="0"/>
              <a:t>large amounts of </a:t>
            </a:r>
            <a:r>
              <a:rPr lang="en-US" sz="8800" dirty="0" smtClean="0"/>
              <a:t>data about each student’s learning strengths and </a:t>
            </a:r>
            <a:r>
              <a:rPr lang="en-US" sz="8800" dirty="0" smtClean="0"/>
              <a:t>weaknesses</a:t>
            </a:r>
            <a:endParaRPr lang="en-US" sz="4800" dirty="0" smtClean="0"/>
          </a:p>
          <a:p>
            <a:r>
              <a:rPr lang="en-US" sz="8800" dirty="0" smtClean="0"/>
              <a:t>Allow for better </a:t>
            </a:r>
            <a:r>
              <a:rPr lang="en-US" sz="8800" dirty="0" smtClean="0"/>
              <a:t>pedagogy</a:t>
            </a:r>
            <a:endParaRPr lang="en-US" sz="8800" dirty="0" smtClean="0"/>
          </a:p>
          <a:p>
            <a:r>
              <a:rPr lang="en-US" sz="8800" dirty="0" smtClean="0"/>
              <a:t>Learner </a:t>
            </a:r>
            <a:r>
              <a:rPr lang="en-US" sz="8800" dirty="0" smtClean="0"/>
              <a:t>ownership</a:t>
            </a:r>
            <a:endParaRPr lang="en-US" sz="4800" dirty="0" smtClean="0"/>
          </a:p>
          <a:p>
            <a:r>
              <a:rPr lang="en-US" sz="8800" dirty="0" smtClean="0"/>
              <a:t>Improved </a:t>
            </a:r>
            <a:r>
              <a:rPr lang="en-US" sz="8800" dirty="0" smtClean="0"/>
              <a:t>professional 			     development </a:t>
            </a:r>
            <a:endParaRPr lang="en-US" sz="8800" dirty="0" smtClean="0"/>
          </a:p>
          <a:p>
            <a:endParaRPr lang="en-US" sz="2200" dirty="0" smtClean="0"/>
          </a:p>
          <a:p>
            <a:endParaRPr lang="en-US" sz="2200" dirty="0"/>
          </a:p>
        </p:txBody>
      </p:sp>
      <p:pic>
        <p:nvPicPr>
          <p:cNvPr id="3074" name="Picture 2" descr="https://lh6.googleusercontent.com/-KUhla3ZT02s/U964pixpnUI/AAAAAAAAAE8/zkKjjTm5crM/w1000-h610/Why-Learning-Analytics-Is-Promising-Infographic.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3505200"/>
            <a:ext cx="3295338" cy="201015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4" name="Ed Inst Benefit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85559" y="6096000"/>
            <a:ext cx="487363" cy="487363"/>
          </a:xfrm>
          <a:prstGeom prst="rect">
            <a:avLst/>
          </a:prstGeom>
        </p:spPr>
      </p:pic>
    </p:spTree>
    <p:extLst>
      <p:ext uri="{BB962C8B-B14F-4D97-AF65-F5344CB8AC3E}">
        <p14:creationId xmlns:p14="http://schemas.microsoft.com/office/powerpoint/2010/main" val="83437408"/>
      </p:ext>
    </p:extLst>
  </p:cSld>
  <p:clrMapOvr>
    <a:masterClrMapping/>
  </p:clrMapOvr>
  <mc:AlternateContent xmlns:mc="http://schemas.openxmlformats.org/markup-compatibility/2006">
    <mc:Choice xmlns:p14="http://schemas.microsoft.com/office/powerpoint/2010/main" Requires="p14">
      <p:transition spd="med" p14:dur="700" advClick="0" advTm="42000">
        <p:fade/>
      </p:transition>
    </mc:Choice>
    <mc:Fallback>
      <p:transition spd="med" advClick="0" advTm="4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7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5573" y="293384"/>
            <a:ext cx="7906940" cy="1478570"/>
          </a:xfrm>
        </p:spPr>
        <p:txBody>
          <a:bodyPr/>
          <a:lstStyle/>
          <a:p>
            <a:r>
              <a:rPr lang="en-US" b="1" dirty="0" smtClean="0"/>
              <a:t>Limitations to Learning Analytics </a:t>
            </a:r>
            <a:endParaRPr lang="en-US" b="1" dirty="0"/>
          </a:p>
        </p:txBody>
      </p:sp>
      <p:sp>
        <p:nvSpPr>
          <p:cNvPr id="3" name="Content Placeholder 2"/>
          <p:cNvSpPr>
            <a:spLocks noGrp="1"/>
          </p:cNvSpPr>
          <p:nvPr>
            <p:ph idx="1"/>
          </p:nvPr>
        </p:nvSpPr>
        <p:spPr>
          <a:xfrm>
            <a:off x="935573" y="1447800"/>
            <a:ext cx="8382000" cy="6400800"/>
          </a:xfrm>
        </p:spPr>
        <p:txBody>
          <a:bodyPr>
            <a:normAutofit fontScale="40000" lnSpcReduction="20000"/>
          </a:bodyPr>
          <a:lstStyle/>
          <a:p>
            <a:r>
              <a:rPr lang="en-US" sz="5500" dirty="0" smtClean="0"/>
              <a:t>Dependent upon large </a:t>
            </a:r>
            <a:r>
              <a:rPr lang="en-US" sz="5500" dirty="0" smtClean="0"/>
              <a:t>amounts of data for each student</a:t>
            </a:r>
          </a:p>
          <a:p>
            <a:pPr lvl="1"/>
            <a:r>
              <a:rPr lang="en-US" sz="5000" dirty="0" smtClean="0"/>
              <a:t>Tests</a:t>
            </a:r>
            <a:endParaRPr lang="en-US" sz="5000" dirty="0" smtClean="0"/>
          </a:p>
          <a:p>
            <a:pPr lvl="1"/>
            <a:r>
              <a:rPr lang="en-US" sz="5000" dirty="0" smtClean="0"/>
              <a:t>Assessments</a:t>
            </a:r>
          </a:p>
          <a:p>
            <a:pPr lvl="1"/>
            <a:r>
              <a:rPr lang="en-US" sz="5000" dirty="0" smtClean="0"/>
              <a:t>Online environments</a:t>
            </a:r>
          </a:p>
          <a:p>
            <a:pPr marL="457200" lvl="1" indent="0">
              <a:buNone/>
            </a:pPr>
            <a:endParaRPr lang="en-US" sz="2000" dirty="0" smtClean="0"/>
          </a:p>
          <a:p>
            <a:r>
              <a:rPr lang="en-US" sz="5500" dirty="0" smtClean="0"/>
              <a:t>Currently there is not one </a:t>
            </a:r>
            <a:r>
              <a:rPr lang="en-US" sz="5500" dirty="0" smtClean="0"/>
              <a:t>common                                                        method </a:t>
            </a:r>
            <a:r>
              <a:rPr lang="en-US" sz="5500" dirty="0" smtClean="0"/>
              <a:t>for mining the data</a:t>
            </a:r>
          </a:p>
          <a:p>
            <a:pPr lvl="1"/>
            <a:r>
              <a:rPr lang="en-US" sz="5000" dirty="0" smtClean="0"/>
              <a:t>District to </a:t>
            </a:r>
            <a:r>
              <a:rPr lang="en-US" sz="5000" dirty="0" smtClean="0"/>
              <a:t>District inconsistencies</a:t>
            </a:r>
            <a:endParaRPr lang="en-US" sz="5000" dirty="0" smtClean="0"/>
          </a:p>
          <a:p>
            <a:pPr lvl="1"/>
            <a:r>
              <a:rPr lang="en-US" sz="5000" dirty="0" smtClean="0"/>
              <a:t>State to State </a:t>
            </a:r>
            <a:r>
              <a:rPr lang="en-US" sz="5000" dirty="0" smtClean="0"/>
              <a:t>inconsistencies</a:t>
            </a:r>
            <a:endParaRPr lang="en-US" sz="5000" dirty="0" smtClean="0"/>
          </a:p>
          <a:p>
            <a:pPr lvl="1"/>
            <a:endParaRPr lang="en-US" sz="2000" dirty="0" smtClean="0"/>
          </a:p>
          <a:p>
            <a:r>
              <a:rPr lang="en-US" sz="5500" dirty="0" smtClean="0"/>
              <a:t>The systematic use of data to increase teacher effectiveness is </a:t>
            </a:r>
            <a:r>
              <a:rPr lang="en-US" sz="5500" dirty="0" smtClean="0"/>
              <a:t>relatively new </a:t>
            </a:r>
            <a:r>
              <a:rPr lang="en-US" sz="5500" dirty="0" smtClean="0"/>
              <a:t>to the educational system </a:t>
            </a:r>
          </a:p>
          <a:p>
            <a:pPr lvl="1"/>
            <a:r>
              <a:rPr lang="en-US" sz="5000" dirty="0" smtClean="0"/>
              <a:t>This type of intentional data-mining is relatively new</a:t>
            </a:r>
          </a:p>
          <a:p>
            <a:pPr lvl="1"/>
            <a:r>
              <a:rPr lang="en-US" sz="5000" dirty="0" smtClean="0"/>
              <a:t>Additional training must take place for all educators to be on a </a:t>
            </a:r>
            <a:r>
              <a:rPr lang="en-US" sz="5000" dirty="0" smtClean="0"/>
              <a:t>          level </a:t>
            </a:r>
            <a:r>
              <a:rPr lang="en-US" sz="5000" dirty="0" smtClean="0"/>
              <a:t>playing field</a:t>
            </a:r>
          </a:p>
          <a:p>
            <a:pPr marL="0" indent="0">
              <a:buNone/>
            </a:pPr>
            <a:r>
              <a:rPr lang="en-US" sz="1200" dirty="0" smtClean="0"/>
              <a:t>							</a:t>
            </a:r>
            <a:endParaRPr lang="en-US" sz="1200" dirty="0" smtClean="0"/>
          </a:p>
          <a:p>
            <a:pPr marL="0" indent="0">
              <a:buNone/>
            </a:pPr>
            <a:endParaRPr lang="en-US" sz="1500" dirty="0" smtClean="0"/>
          </a:p>
          <a:p>
            <a:pPr marL="0" indent="0">
              <a:buNone/>
            </a:pPr>
            <a:r>
              <a:rPr lang="en-US" sz="1500" dirty="0" smtClean="0"/>
              <a:t>							(Corral </a:t>
            </a:r>
            <a:r>
              <a:rPr lang="en-US" sz="1500" dirty="0" smtClean="0"/>
              <a:t>,2012)</a:t>
            </a:r>
            <a:endParaRPr lang="en-US" sz="1500" dirty="0"/>
          </a:p>
        </p:txBody>
      </p:sp>
      <p:sp>
        <p:nvSpPr>
          <p:cNvPr id="4" name="AutoShape 2" descr="data:image/jpeg;base64,/9j/4AAQSkZJRgABAQAAAQABAAD/2wCEAAkGBxQSEhQUEhQWFhUWGRcYFxcXFBccHBUaGBcWGBcXHBgYHCggGBwlHBYdITEhJSkrLi4uHB8zODMsNygtLisBCgoKDg0OGhAQGi0kHBwsLCwsLC8sLCwsLCwsLCwsNywsLCwsLCwsLCwsLCwuLCwsLCwsLCwsLCwsLywsLCwsLP/AABEIAJwBQgMBIgACEQEDEQH/xAAcAAACAgMBAQAAAAAAAAAAAAAABgEFAwQHAgj/xABVEAACAQMDAQQGBAkHCAYLAQABAgMABBEFEiExBhNBUQciMmFxkRQjgaEzQlJicoKxssEVJFNjc5OiFiVDg5LC0fA0VGR0tMMmNVWElKSz0tPU4Qj/xAAYAQEBAQEBAAAAAAAAAAAAAAAAAQIDBP/EAC0RAQACAgAEBAUDBQAAAAAAAAABAgMREjFBUQQTIcFCYbHR4XGBkSIjMlKC/9oADAMBAAIRAxEAPwDt1FFAoqaKAaKIKKKM0BRRRmgmppe7S9rbeywshLysVCQpguxc7Uz4IpbjcxAqhi7d3KTzQT6bOXjCPi3eOXCPkKTll5JU8Dyop/zUUiv6UrRDiaK7hPlJauP2ZretfSJYyezJJ/cTH91TQ0baKo07VWpGe8KjzeKVP30FZ4O0do/C3MJP9qmflmiLWivEcqsMqQR5gg/sr1mgmiozRmgmiozRmgDRRUUE0Up6x2x7nUbexSB5GlRnLAgbQqsQBvwrezz63Fb1h2ojku3s3jkhnVO9CvsIkjzjejIzAjPgcHrxQX1FUt32ngjvYrFi3fzKXUBTt2gMclun4h4r32m7RQ2EPezlsFgiIgy8jt0RR4mguKKoezPaeO8MyBJIpoGCSwyhQ6ZGVPqkghgDgg+Bq6uJgiszdFBY4GeAMnjxoMlFJdr6SLd7f6UIbkW25lM3dBlXacEsqMXUe8rTXp99HPGssLq8bjKspyCKDZopL9IXpAj0ruVaMyPKScbsBUUgMxOD58D40zXeohI1dUklDAECJdxIIznqAB8TQb1FKC+kGD6QbVobpZwu/u+4Jbb13YQnimHT9RE3spKo85ImT7MNg0G9RWjaavBLJJFHKjyRY7xFYEx5zgNjoeDxW7QTRRRQFFFFAUUUUGOpoooqaKipogqKmqTtbrD2sKPFGsjtNDEFZto+scJnd4daKtbu7SJGeVlRFGWZiAAPeTVAbu4veIN9tbnrO6YmkGP9FG4+qH58gz1wvQ1sWmglnE14wmlByi4+qgP9XGerf1jZbrjA4q8oELt9pMVrprdymPr7R3Ykl5GFxENzu3rO3vJNb1of8+3I87KDP99LXn0v/wDqm4P5LQN9i3ERP7K0Li5kGsXJhXextbRSMgbUaaQyMMsvIXOOeuPhUD+RnrWndaRBJ+Egif8ASjQ/tFaizSDgd9+tHG/3o38ak30w8Cf/AHZx94c0FJrWkWtsyd1aRqH4JjE8eDkfjW0bKvX8YitT/JqM6nKgknUG0gYHvmc5E1wGH1u7Iwy4B45PnV5e3sjIVYSLnHKRXCMMc8Miv+yqnSdVX6WZXWVAlk+4SBy+IrllL4KhmyBuHHII4oMp7ARgllkBb8qS1ti3+1FHG331oyaJdQyJGtwcycJ3a3qoMeDMZZo0+LKBTeNbixliyDGcvFIo/wBplx99aP8AKEJuo3S4gO8d3j6QxLHkhUiDbM+O7GcZpoLejXerPCJYysgJcASNE5yjsh6Rw59nzraXtJqcf4fTi+PGNwM+8Kjy/eauOwf/AEKL3mU/OaQ1t63pnfbDtVwhyIpNoRiSPXJ2MwKjJAGMnGaBWg9K1v63fW13DsYoxMO5VYe0uVOcjyIq1070j6ZNgJdxqemJN0Zz5YkAr32C9m999/d/c4H8K99qNGila3Bgik3SgOr24cMm1i2X7tu7x1BJXJAGeaBgt7pJBmN1ceasCPmDWWuY9jewVlJA7928cq3F2geGaSNsJcyqgyjDooA+yqK61q8stSsbVLq4McswV0nPeervVNqySQo7Drzz4cnxoZ+0/q9odKb8qO4X/A5rY7Mv9N1a7vF/A2yCzhbwdgxadh54OBnoaovTJZyS3ulpFL3LTNLEJRncm7YpIxj8VyOo61s6poE+h2XfWF1K6W+Gkt59hjkUt9YVwoMbZbPBNEZu0I/9JdOz/wBXlx8pajtL/O+0NhbNzHaxNckHoXPsnHuKoa0tb1JZtY0K6ThbiJyM9QHQnB9431s6u30btLHMwYpLZuMIrMxKZJARQST6o4FA6w6AEv5L1XI7yFInjxwxRiVfOeuDiridcqw8wR8xStrHbb6Molls7pYNyqZSsWFLkKuU7zvAMkD2aa1OQDQc09A2P5OliPIjuJUIPPBC8EV59H6/QtX1HTkP1BC3MKeEe7buC+Q9cD9UVm9DtuYn1WEjGy9kx8D0P2gA1oadehtY1i+H4Ozt+53Z4LKoZxnzBiIoKbtHo/8ALN3q83LLZQ9zb4PBmTLt8TlWHl6wroHom1j6Vpds5OWRe6b4xnaPmoB+2tP0MacY9LR5OXuWknf372wpPxUA/bVR6Jc2l9qmnH2Y5e+iH5re79Ex/fQZSuO1fxss/fj+FPnaPVBaWs9wRkRRu+PMgEgfacCkTVUMfai0fwltXUfq94T/AAq19MCmSxS3Bwbm4t4Bjqd0gJ+4UHPvQ5cz2+pkXQwdQgM6k/jsXZ1Px9vj4V3muWemC0+iDTb6IY+hTIjY/ojt4+Hqbf1jXT4Z1dVdSCrAMD5gjIPyNBlqKgGpoJoqKKCaKKKDEKmgUUUVNFFBJpW9JIxYs/8ARS20v2JcRMfuBpopd9IcW/TL0f1EpHxVSw+8VJDFRWGzk3Ro3mqn5gGs2KoV/ShDu0m9HlCzf7JDfwqi0fTLe81O8NxBFMEtrHaJY1faWSRjjcDj7KZu36btNvh52837hpe9Gz77m8fzisB/8sG/3qgYh2OsR7NrGn6AKfuEYoPZODqr3KfoXt0o+Qkx8xV5U0C1qVkbdQ30q/25x9Wqz7feV7lnI+GarWs521BNtyGL2betLbDle+TKlEaMg+t7iKZdesmmjCrHHJ6wOJHdQMZ5DICQf/7VZ3ZXUbXdjP0SdTgkj1ZLfoTyRz1NBiTQ7yMAJcBgAAAHljAA4AG7vf21V3UDtJ3U+55FKSiNL2AudjB1bDwxtjcg6H40/wCKpNXQPPCNpOwM+TbbwuVYZE54iPUEDLEN76BJ7M2xktbec2rsXgjB3wpIpAaR1ZDHKHjz3pzkHOF4GKnWtehtlXMNzbzB4zEV+l93KyurGL11X2kDAjBAB604dgB/muw/7tB98a1s6/pZuFjUYIWRGZTswwVged8b5IxkY2nP4wqhG0/tEY4bsWskZkfUZjy8W5YnkUvIqyOuTtzjrzjjyZodWnO0JLnPA32MjEk9PXik2D4kYr12JiVkvNygg3151APSUr/u1u6p2Xtpo3URRRuwIEqwx74yR7Snb1FSQldgNenhtokmEIkdrySUyyGP60XTK6BlVlzlicY8KVe1eqm67QaawUqFMC7SQRkXEuWUjhlbaCD4jBp+9H/Z+L6KfWmUrcXa5S4mTO25lUZVGCngDwpAvEdtfjMgcNHc2ceHcOcFJ2B3bVyPVyMjPNA5+lv1bnRpPyb1B/tNH/8AbWT0v6m0kUem2/rXF66rgc7I1IZmbyH8N3lW76VuyE2qQQRQMilJg7M5Iwu1lOMDk8g44+NbvYvsVBp+SHM1wyqGlfrtUbVCLn1FwMeZwMk4oE/tjYLa6j2egT2YiYx5kL3K5+7NXfpFie3vdO1EIzRW7SR3G0ZKJKABJgc7Rkk/ZTTrEFqJIJrhEMqsFhZlyysxA9Xy8Oat8VdSm43pz/VNWTVrmG0tGEttE8c93Opyn1bB4oFPRizAE+QHy6DXiKFVGFAUeQAH7K90HKtI/lBr3VktEjiWS4UG4l3fVBU2lkjx9YSBkHOM1Zdp+yzWujTWlijyyzFRI+MvIZHXvZW8/Vz8Bin65nWNSzsFUcknwognV1DKQVIyCPGmp1tOKN66lm17LTxqqQ380UaqiiMRwsE2oq4UsvA9XPOeSaWZtKax12xlaeWc3cc0LvIEByioUH1aqPLwzxXT1bPQ5rHPao5UuisUO5CVBKHplSehx4ipprbn/a047QaSfOO4H+E/8a2O24mm1PTYICgaMT3J7xGZMqqxpkKQeCx6Hypwu9IhllimkjVpYc905HKbuDg++t3aM5xzRCL2n0TU7y1mt5TYusikZCzKQQcqwyWGQQK0+wls+oaLbxPI8bRF4nxg7u6ZlCt5jGPtFdHrDa2iRLtjRUXJbCKFGWOWOB4knJPjWq2ms7hm9YvWazylz9tI1Kx9aCTvox+KMnj+zY/unNXnZvtnHcERyjupumD7LHyBPQ/mn76aqWO1nZRLlS8YCzjkEcB8eDe/ybwr1Rlpl9MsanvHu8NsGTB/VhncR8M+09DPU0qdh9beVWgnz30PBJ6succ+8Hg+fBpqFefJjmlprL14ctctIvXqM0UYorDq8UUUUUAUUCpqAqu7Qw77W4T8qKUfNGqxxXmRNwI8wR8xigq+ydx3ljaP+VBCfnGpq1zSz6NmP8mWgb2kj7tvcY2KEf4aZqoqe1q5sbsf1Ev7jUg+jDUSv0lwu4v/ACagG7Ay9nEOTg4A+FdH1uPdbzr5xSD5owrjvopneSKXu45WZWsmBVEYAxW6rhg0qHnHgahp2IzzeES5/tuP3P4V4Etx/Qxf/EN/+Gqb6XdN7Ud0PdHHapn7ZJnPyNR3EjctaXT/ANpeIB9qLLt+6ptV33lz/Rwj/Wuf/KFLraoW1aCF0CyRxTZKvuVhKI2XkqCG+pORjy55qbyERrvaxtY1yBumu1QZYgKNwjbkkgfE1XXcM8V1p5S2tIi8swzHO7Bz9ElPrHuV4wnB56Ae+rBJnttceRBJHaytGc7W3wDIBIzhpAR08a07rtUFeOF4mRpS6DMtudpEbsPVSQsQduM44yK8Sdn5HJLQ2PPP4ORgSeuRkAn7K1ryCSBXjSWxhfupHEaWbAsoU5IxMKIydjNTI0+ySKNpmS2txIEZAY8wRuue8Zc5B8M1Z3GuyRANLaypHvRCxeE7e8dUDFUcnaCwyfAZPhSx2a7IStaW7C6Me+C3LCJZU3bYUVdzLONxCgDIwDjpW9f9lo4o2eWfIGM/UK7Mc+qoDFmdieAOSSQOaKrtGup0KrFL3aT6jqKyExq20K9zIGy3Qkxqv2mmKa9mjkgX6VFIssgj/AAkHY75LJMAPYI9k8kVRdkNHNzauZJSym6vG2yW0J5+ky5YrIhKsepHGM4q2/yNQOjh0V42DIy2lurAgEe0qA4wTxURqdjtVWO37spIxaW7k9VQfVa7n/OBPXHTypDCJ/K8jopRRqNgoUrtI/m846fFs079kdBMtnC7ujZEhG61iYgNK7YBYdCTn7aSbeEJczEDAXV7FfZRfxSOkfqj2vCrsdxApY1zs3NJc/SLefunKCMkgn1QScDw8fKmgUVumSaTuHPJjjJGp+xDh0Z49QtRNO874dyW6LtHAVcnHP7BT7S1q7BNQtHPAZZI8+8jgUyV1z2m0Vme3vLz+FpFZvEd/aE0UVoa1qiW0TSP8FXxdj7KgeJJrhETM6h6rWisbnoou1ubmaGzQ8E95MR+Ki4+RPh8RWrYaPf2xeGFo2hbO1mPsZ8cDkH3DgmrjsxpjIHnm/Dznc/5g/FjHwH/ADxV9XqnPwRwRqYj693ir4aMk+bbcWnt27EjsfeNBcS2kzetkspPi3U4z+UCD86te2Gtvboiw8yyEhRjJwPEDxNeO1PZj6S6SxP3UqcbsdQDkdOQR4H31taVoXdv300hmn27d7DAUeSr4fGra+KbRknn1j5/Zzpjz1rOGvLpb5ffojszry3KbWIEqj1h5/nD3eflV5Sj2h7OuH+kWhKuDkquM58Svhz4r4150ftsh9S6+qccFsHaT7/FD7jx76zfDxxx4/WO3WHTH4icc+Xm9J6T0n8sfpDvJ4e6aN2WM5B2nB3DkZI55GflWKDVtQhUFo+/QgEHbyQRnO6PPh5it/t1dwvZOd6NyhTDA5O4dMHnjNWvZiJ0tIFfIYIuQeo8gffiunHWuCN1jnMOU4r28TbhvMekT6co6cuSjTt6q8TQSIfHBVv24P3VmHby3PspMzfkiPn9tNDwqeoB+IFeY7dF9lVHwAH7K5TfDPwT/P4eiMfiI+OJ/wCfyWuz2mSNdS3kiGISDakZxux6uWbHQ+r099NVFFcr3m87l2xYox11H6/vIooorDqxipFRUioozQKipFBNAqKKBY9H/qw3EX9Fd3afYZTIPukFM1LPZH1bnVE/7WH/ALy2tz/CmbFB5mTKsPMEfMVyH/8AzlnuLzPUSRj5IR/CuviuU+gqPYdSX8m5x8t4pHMdWzUE0ZoqaVWdo4t0WPriMjIgWNmI5BBSQFWXzGPKqK6gSJtIWONo1W5cBGVVYZtLrkqnqgnrgefQdKcSM0t9rOLjS/8AvZ/8Lc1YSTKaou1W/upmBYRpb3BbDLhmMZABXaWOBk8EDp18LkzL+UPmOKp+2soGnXhGPwE37jf8aSN7Q0221uPKKIfJFrLfWgmXYWdQSMlG2nrnG4cjPmMHyIqst9fhVURBLKQqjMMEki8DBG9V2ZBGOvGKP8pMTQxNbXCd8zKjOsQXKxtIcgSFgNqHwpKtT0eH+ZsR/wBZvP8Axc1MzHg/A0gdjtSkisbJY1QtdXF0u5ycIS9zNuKjls7CMZHUVf6hqF3bxtJKsDxrjd3ZkV8EgeqjZDHn8oUlE+j7nTbM+cKn55P8a59eWwRrogk7dZshk4HsiHwUAD2vAVe9gtUk+iQobiCGOKC2xvQEsXj3NkmRfd4eNJ19fSN9K2yJJH/KSySMqjGUmtI4yCCcBstx+b160HeKmvNTQVmv6QtzFsJKsDuRx1Vh0NU8OpX8A2S23fgdJI2GW8sjHX5U10V1rl1HDMbh574N246zMT8uv6lsaxeScRWWz86aUAD9UDNbFhobGQTXT99KvsADEcX6K+J/OPNXbMACScAcknwHnVXo3aKC7LfR2aRR/pBG/dNglSFlI2Ocg+yTScn+saWMPW87+n8Laiqodo7XvZITMgliXe6NkFVHVsEcj3jzFTbdo7SQkR3MLkYyFkViM+YByOlc3ZaUV4kkCqWYgKASSegAGSTWlY61bzRCaKaNo2JAcMNpKnBAJ64xQWFVeq6BBccyxgt+UOG+Y6/A1sWGqwT57maKTGQe7kVunB9k1t1a2ms7iWb0reNWjcKDS+xtrA+9Y9zjkFznb8B0+3FX+Kmira9rTu07SmOmONVjSKmoqaw2KKKKoKKKKg8VFTRSFFRU1NBFFAoNAt6GMahqI8/ozfOIr/u0x4pc0tsapfDzhtG+f0hf92mSgjFcs9FyPG2tGNQ0i3UuxScBmHeEKSOQD0zXUjjqa5n6P9VgiudWzJndeOVCBnLDHUBASRz1qKc9OuJ7iKOaOWFY5UV1Ihckq4BHWTjg+VZv5NlPW6lHuWOAD74iR86VtCv7+K2hgjsyTGgTvDnHHkkvdHGOOua3m0y+l4lYbT4G5aPb+pbxBiPcZTQbuoQ2cJH0m4YMegku5AW9wjDgN8AtKsUYF3b7VcRNqQaEusi5Q2Eu4L3gyVDhvnTAdIktYZHWe2tsAsXS3VAPznkldyRnqTVFd27zSaYZ5jJvupMNFc7kZVtpzvVoo4tpzxwPt5oLSwgSNZVmsHmk7+5bPcRYKvPI8bd7MVUjaR0JxS92x7kJPKFtbcra3CCNZYzLI0mznZGMLgKR1JO7FdCHZy2yC0COfOTMh+chJpf9IZeOyvEVEWD6PxtQgqxcLgsDtIIPQDIxzQZLC9khjEVopkjBJTdbz+oGO7YDhVYAk4JYcY8snXvrm4Mts9wArI8jQxkJF3jmGSMjImlJAWQnGB4U7ReyPgP2VW6ojlmb1ljjikJw/DsVIAKY5CgZzkckcHwShJ7BaXNPplhyiCMM8brI+7Ld4pJUIMcOwxuPWmSbQZu7kMt0XXaSVKMQNp3AjdJ1yo8K8+i8Y0my/sR+00w6iPqZf0H/AHTVCh6PdILadZv37jdBHwI4OBt4G4xFjj40gAA2ms+tIzQ6kG9ohSouohuKrgFsA+Hh4V070eTqmlWJdlUdxHyxA8PM1y3T7iJrPtEA2ZTNNIoycGNZQdw/F9o9Rz091B3tTkA1JrUiHeQKNzLvQespwRuUcg+B5qn/AMnJx7OpXg9xFq33tATQMdFUI0K4/wDaV1/d2X/69WGnWLxk77iWb+0EIx/dxrQKXph1B1s0tom2yXs0duCOu12G/wC7g/GrO4uLaGxltLaaPdFayBESVS4CRkbsA56+Pmaoe38e/WNEVvZD3D89CyrGR9uVHzqdMtRfavf3KcxQ24skcey8jZaQAjrtJwfjVCd2VG227P3WT3puprdmycukssoIY+OMcZ86afRif87a6P66I/4p6Ruxd2ZDo+nj8LbXlxJKuD6gjbcCfjlx9lPXYgd3r2sRn8cQyD3jGf8AzKDoOsD+bzf2cn7hpB9DVsj6JFvRWwbgjcoOPXbz6V0O6TcjjzVh8wRSD6EIz/JIjbqss6H47ufvNQR6Bh/mpeBxNN+8K6LXPPQfGU0+SM8FLmdSPIgjIp5sNQinVmhdXVWZCVOQGXhhnzBoNqisVvcJINyMrrkjKkEZBwRkeINZaAooooJqKKmiIoqaKo8UVGaCakNJqa8hqnNETUUE1FAt2hxq9yPyrO1b5TXS0yUvyYGqr5vZsDz4JOpXj/WGr81ANSb2Aj23GreA+mt/9KM/xpyNKHYb/pGqj/tp++GL/hSFN1BNeZJFUZYhR5kgD76rn1+2zhZQ5HVYg0hHxEQJH21YG9eK5RhEVD+BdSyjnxUMpPGfEUq9olZbzR1dgzd9Plgu0Ei1k6Lk4HPTNXraucepb3D/AOrVM/3zLSlqWqfSLvRZdhVXluCgLAkqbZuoHssCcFfAikI6CtJ3pWCjTblwoLsIY92OdrXEQxny5zittu0jFBJm3t429k3EuXyCQR3acZyMY30pdtb6ea2mEjBoDLYLGwgaJWc3BMuBIS5ACp62dpzx0qK6ReX0UCBppEjUDq7BR82NUuq9pYXhmRN/rQTsjtGyo+yPJ2swG7g54GDzzWvdmFZ3eOa1V2OWaO3Ms/zVjz+r9lUnay89SQt9KleO0uTH3kKRriRCryE4UkhVwFx4+8U2LDsBqD/QbOCFFLraQSMzsQqiQuq4CgljmNuOB763dR1eRRKklxbEqj7444ZWceoTgnvCE48WFU/YXRZZbC1k3JHutoEyHmJKx7yhwjR7T9Y3iw6Vv9o9EFvYXrm4uXxBIcNK20YRsAY9bHPQk5oKf0fKsFvBLJGWjeztipIXCyK0wkw8rBVypQ4yOlJth3b22uSANuEt6U2KWBSVTkMygoFBRWzu8PLr0DsmiW2m6fKlosskkcCl1VdylwNrMcFsZOMjpnJwMkJ+nTyC27QB9qK892CMgsZGVsRrz63JHQc+dUde7NSbrS2b8qCE/ONTVlSzouoLb6artlvo9urOgIyvdxAlFPGRxwT186wej3teuo2b3BwGWSUOv5ChmaMHz+rK8+JBqzEsxOzbmpzXMey/pBZdMl1G+LSK1wyRJGigheAqAcZ5yck1bXfpAAF3F3Dw3cEDzxxTbcTKqltytGxBHHTIPXyOIpn1rQre8UJcxLKqncoYeyfMEcitmxsY4UWOFFjRRhVQAAfAClW37cKmjx6lcL1jUssfi7Ns2ruPA3eZ4Fbl321gitbS5kVwt2YljVQGO6UbgDyBwOp91BcwaVAkrTJDGsr8PIEUO3xYDJrSTs5EL5r4FhK0IhZcjYwDAhiMZ3cAdele+1t5JDZXUsP4SOGR0yM8opbp49KVL/t41vocF+Qsk0iRDDcBpG4cnb4DaxwMdMcUHQartC0WKzjMUAIUu8mCSfWdtzcnwpc1XtwYoNNZIleW/aFVXcQE3hS7eJIUsK89kO1811d6pBIkYWzfbHtDAsMyj1iScn6sdAKC/wCzugR2azLGzMJZpJzuI4aQ5IGAOB7+atIolUYVQoyTwAOTyTx4k0s+jntS2pWf0h41jbvHTapJAC4xyfHmqm/9Jccerpp3d+qWWNpi3SR1DIoXHTJC58zTQddO0+KBO7hRUTLHao4yxLMftJJrFo+jw2odYE2B3aRhuYgs3UjcTt+A4pd7W61dafHLdSSW726kYQxSrIu4gBdyswbJ8Soq90i5uJArypCqMoYbJJGb1hkcMigUFlJIFBLEADqScAfaa8W10kgzG6uPNWDD5iqAdme+uGnvWE+1v5vDt+qgA6NsJO+Xzc9PAClr0qhdOEOp22I5klSOULgC5jbOUcD2iAvB6jmg6UKK8xtkA+YB58MjNeqCaKiiqjFmgGozSzc6hc3TtHZFYokJWS6dd2WU4ZIY+jEdC7eqDwA3OMtrvU9Wht033EqRL5uwHyzyfspab0gLJxZWl3d+TrEY4/7yXH3CtO806zsZN7QSXt3s7xpZiHZFyQGLv6sQJBAVB58VqydtbqRwA0NumcErE8xxjwYsi+7of4V1pivf/GNuGTPjxzq062sDqOuS/g7O0th/XzNIwHwiOK8T6XrTcvqFpD+hbEgfAuarJ4bqdMtdTyIzcPFIQnQYQiFVePrnJB69cVrt2TkkxG9q24Yy7N3iv6w5YyMSemfVP2V0r4eesxDjPjI+Gsz+y07PW9xHqkQub1bt2tp+VjRBGBJAQMJ1znqfKuh1zfSNBXT7+2lkEcZnWeNiAoUyN3bIC4UZJCtwfLiukA1xtGp09VZmaxMxpFc1s87deIJBS5EnDEZ7uOOTbkc4YJtOPAmul1zzQrOSW41iJDEA9yofvUdwUaFeAquvP21ho1S2lnEBI6Qpno0gXcc/nPyTWredqoo8LGpI6AyFYU+zvMOw/QRqi07IxK253kcnGdpEY+GYwHI/Sc1tQzWVsSsfco/UrEoZyfElUBZjRVUNVuJh6plx4C2tiD/fXe1D8Qgpd1i1lhu9Ijji7vE9yyGaXezNJGzuXCDA5JPB8ccCnS/1eUxuYIHU7SVlm2RxqccMyu2/H6tJer6m082hSuwDubhmYDChxBglQSfVDZxycjHnRJOkOgybi7TKjN7Rt4I493xaQO5+YpU9JenRKtivryNLfWyEySNJxkswO44AIHQCsVprb3ESlbW4uZgi973k2IkbaC4CRHYec8HBPFV0ehT3Me+FLZHW4iuQseQ0Txqq/gdyjlRyGc55rUVlmb1jnLoOp/SEyIQqRDAAhh7yVsjwBKxx8+JDfZSH2ohQRXMl3M6sbeRIoZ7tWlllIOGaCE90McYVQRnnAxV7NoUlzy95POR+EgZzb456BIwBjgj1t2fyqs9H0WGAt9FRI88yQSRqDz1w4Gft9YVry2PN7KTsV2n7nS7ZVtriRoo4439QRqG6e3KVGB4kZFbfapNQu7OSKOKGMTIyv6zSkKwIGGUqAfPAbHvq9sbTuyRb5TxaCQerz12sPZ+wke6s8IUH1PqJPFD7LH4Dg/Fea1qsM8Vp5+ih0ns44tbZPpEkixRJG8cUzxqSqqDtZdrcY6N91bsfZ2270zRwRNJgK6yIpfjyZuVb7cH76twpZvZaOTHtAZVseZ6Ee44NZ3tQ4BkxuH4y5Uj4HOR86mzh2rLqzQ28/B2NDImx1wVG1sruIzt93I8q4x6P/wDN8EF4WItNQWe3nJ5EEivIsD5HgRkZP53mK7b2rn7uxu3/ACYJj8o2pQ7I6Al12citnHEkLkHxVi7OjD4Ng1iZ3LrEa9CRZ22/s/pa5xuv1BHnmeVaeu3lskmr6QmBuYXiuPOIxAYPu5bH20i9iY5b/R2tbdf53p9yk6ox2iTLu4XJ4BzvHJ8B0zT72X0q7uNUl1G9hMCpGIbaFmViAfwjnaSBzn47vdUVz2/V30GCxQguLq5Tk9Vt++mb7sfMVY/S/pMXZm2HiyyP8LchcfaFf5Vo+j7T3m1q7gckx25v8A9FaV+5Y/EjH+zWh6HbaQ6xFDKSfoaXACn/AEZDMrY8vXkJ+2qj6JuoBIjo3R1ZT8GBB/bXAtOtRd2lnpLMcxS6g0mDyvciTuifcXk/w19AiuKeh/SmbWNSnZSBG0qcjAJlmY+P5qH51FafYnVEvbnQYgctaw3BcfklcqmfsjVvtFMno1iI1XXl8TKv+JpyP21Q+j7sxNadoZlMTiJROUkKNsZXIKYbGDwwHHiDW52L0cS6xq8aXFxAFkBBhkALZd87i6tnBPHlmgu/QKdthKh/0dzKp93CE1z+40WSexvtWAzMt930bY5EcTkNj80Fgf8AV1baTfvp2l62rCQOLh40Lj1mMw7sPyACcDdmnLs16ObU2ECSd8S8Kl1FzMELOgLHu1fZ1PlQYvStdi60B5o/ZkW3k+wuhPyzT3oi4t4B5RR/uLXCru+29l5bf8eG6MD568TGQfDwH2V3jTB9TEPzE/dFAl9tu0l1FqVhZWrIguNxkYx7yADjIBIGAATVoexayzRzX08l00R3RRsESKNvyu7Qes3HVias5tMtZbuOdgjXUClVO/1kV+uUB9/BI8ffVtmgnNTUUUE0VFFBrn/n/jXLrO+1TRlEUtv9Os04SWH8Ki5PDJyT18se/wAuoGoBqNEAdorPUyGtJohcBdj29ypUTKDu7tgfENyGXO0k8HJFadqUtZla4VrbD+zcRh4SOh23UYKjzG/HvFMfavsHZagCZYgknhNHhXz7yBh/1s0oW2o3uizRwX7/AErT5WEaTty0RPRWByccdDkY6HjFbpmtXcRPNxvgpeYtaPWOrrNtIjKDGVKnoVIIP2jisppYm7IxoxeydrOXk/VfgnP58HsN8Rg++vWmdoJFmW2vkEc757uRMmG5x12E8o+Oe7bnyJrO9uuid2ksTOrwXKs67+825KtG3I7yMnOzqfyk5/Frc7OdoZ7Ndk7Pd2qD8MFP0i3HgJohkyoP6RM10G9sY5hiRQcdD4r7ww5H2Uo3uivC24g7QfVmjzuX9NF5+LL9oNev+3ljtb6vBPnYZ3zr9Dfp99HOiyQusiNyGRgQftpY7Jr/AD/VwOMzQH526c1QS6LIjmexk7icgsdmDBcnr9ZCPVYnxdOR4r41i0m/uop5nfaslw6yTmNe8VdiCMCMk+AAJznr4VwjDaZ1D0T4ikREyZ7Ce1e3ie5fvZGQF1ZmlJbHrYhGQBnnAXivUevFj3VnCq/qhseR7qE4X9d0rTstJjdcytJJk7u9ByFPk0DDag/VPnmrdrPO1pFD4HqzweqwHgCF5x8CR7qnl65tebvlBfMFxcO4IjMqZIF2+7aQeGjtox3QGeQ5Zz769jsuk0qSXUs8twiuoinZFjO/GdgjXaMbeCMnpnOKaFtO8C72SVOqv0kQ+5l8fhirCG3woDEvg5BYDI8ug6+/rSdQRxW58lDFpjZB2tkYXeCFlTHQEj1ZlH/INbc1kWI71dzDhZ4/Vdfj4j34yD5CrminmSnkwq5rVjgSrvx7MqcOvvODx9nB8hWb6ETxIwYD2WxtcH9IH9gFbtBrPFLfBDFbxFRguW54JxkDy4HNZGQHqAfHp4+dSKKm2tJNAqM0GooKggggEHqDUKoAwAAB0A6CpzUZqgWMDJAAz1IHWvRoopoVlhoFvDNLcRRKks34RhnL855GcDnyrbhsYldpFjRXf2nCKGb4sBk/bWxig1ACgCjNFNAzWCO0jVmdUVXfG5goBbHTJAyevjWappoYLy0jmQxyosiH2ldQyn4q3BrMFAwBwBxgeFBooKW77JWUqzK9tGROweXC43uucOcfjesefeauY0CgAdAAB7gOBU0Cg1I9LhWZrhYkE7qEaUKN7KMYUt1I9UfIeVblRU1QVNRU0BRRRUGuDU4qM8VAajT0FpI7UouqSJYxetDFKr3cw5VNnKwKehlY4zj2R164qe32pyi4srNHMcd27LK6HEgUDOEf8TPQnGfIimrStPitohFAixxoDtVR8yfMk8knk0TbfxSX2+vI5e5toyDKk0MzsOfoyRtuZ2PgxAKhfaOTxgGqIdpbi8vJbZ5DFEjouICUZg3XMmSw/VIq61KwjtZIoIkXuZmG+NhkbsY3hvb3+8sa60pxT6uOTJqPTmdo5QwDKQQeQQcg/AivYrBa26xKEQBVXgAf881lrnPydI5K650dS25DsycsuPVY+eONrfnLg1iutCVhlWIfOd2Op8CcY9bHG4c+eelWxr1mt8doYnFSeiostI2gFmw3PscD4+4+YHB8q34LQKcgkeYHAb37egPwxWepqTaZaikRyeI41GSoAzycAc+84rJQaKyooo8agGipzQKg0EVBNRmgmiqJNeTQtFBBFFQaE5oPYNTmoxUGoPVAoryKuhOaKDUioIqag0HpVEUCgVGaivQqa816oiKKBUk0BRUV6oIzRU1FU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data:image/jpeg;base64,/9j/4AAQSkZJRgABAQAAAQABAAD/2wCEAAkGBxQSEhQUEhQWFhUWGRcYFxcXFBccHBUaGBcWGBcXHBgYHCggGBwlHBYdITEhJSkrLi4uHB8zODMsNygtLisBCgoKDg0OGhAQGi0kHBwsLCwsLC8sLCwsLCwsLCwsNywsLCwsLCwsLCwsLCwuLCwsLCwsLCwsLCwsLywsLCwsLP/AABEIAJwBQgMBIgACEQEDEQH/xAAcAAACAgMBAQAAAAAAAAAAAAAABgEFAwQHAgj/xABVEAACAQMDAQQGBAkHCAYLAQABAgMABBEFEiExBhNBUQciMmFxkRQjgaEzQlJicoKxssEVJFNjc5OiFiVDg5LC0fA0VGR0tMMmNVWElKSz0tPU4Qj/xAAYAQEBAQEBAAAAAAAAAAAAAAAAAQIDBP/EAC0RAQACAgAEBAUDBQAAAAAAAAABAgMREjFBUQQTIcFCYbHR4XGBkSIjMlKC/9oADAMBAAIRAxEAPwDt1FFAoqaKAaKIKKKM0BRRRmgmppe7S9rbeywshLysVCQpguxc7Uz4IpbjcxAqhi7d3KTzQT6bOXjCPi3eOXCPkKTll5JU8Dyop/zUUiv6UrRDiaK7hPlJauP2ZretfSJYyezJJ/cTH91TQ0baKo07VWpGe8KjzeKVP30FZ4O0do/C3MJP9qmflmiLWivEcqsMqQR5gg/sr1mgmiozRmgmiozRmgDRRUUE0Up6x2x7nUbexSB5GlRnLAgbQqsQBvwrezz63Fb1h2ojku3s3jkhnVO9CvsIkjzjejIzAjPgcHrxQX1FUt32ngjvYrFi3fzKXUBTt2gMclun4h4r32m7RQ2EPezlsFgiIgy8jt0RR4mguKKoezPaeO8MyBJIpoGCSwyhQ6ZGVPqkghgDgg+Bq6uJgiszdFBY4GeAMnjxoMlFJdr6SLd7f6UIbkW25lM3dBlXacEsqMXUe8rTXp99HPGssLq8bjKspyCKDZopL9IXpAj0ruVaMyPKScbsBUUgMxOD58D40zXeohI1dUklDAECJdxIIznqAB8TQb1FKC+kGD6QbVobpZwu/u+4Jbb13YQnimHT9RE3spKo85ImT7MNg0G9RWjaavBLJJFHKjyRY7xFYEx5zgNjoeDxW7QTRRRQFFFFAUUUUGOpoooqaKipogqKmqTtbrD2sKPFGsjtNDEFZto+scJnd4daKtbu7SJGeVlRFGWZiAAPeTVAbu4veIN9tbnrO6YmkGP9FG4+qH58gz1wvQ1sWmglnE14wmlByi4+qgP9XGerf1jZbrjA4q8oELt9pMVrprdymPr7R3Ykl5GFxENzu3rO3vJNb1of8+3I87KDP99LXn0v/wDqm4P5LQN9i3ERP7K0Li5kGsXJhXextbRSMgbUaaQyMMsvIXOOeuPhUD+RnrWndaRBJ+Egif8ASjQ/tFaizSDgd9+tHG/3o38ak30w8Cf/AHZx94c0FJrWkWtsyd1aRqH4JjE8eDkfjW0bKvX8YitT/JqM6nKgknUG0gYHvmc5E1wGH1u7Iwy4B45PnV5e3sjIVYSLnHKRXCMMc8Miv+yqnSdVX6WZXWVAlk+4SBy+IrllL4KhmyBuHHII4oMp7ARgllkBb8qS1ti3+1FHG331oyaJdQyJGtwcycJ3a3qoMeDMZZo0+LKBTeNbixliyDGcvFIo/wBplx99aP8AKEJuo3S4gO8d3j6QxLHkhUiDbM+O7GcZpoLejXerPCJYysgJcASNE5yjsh6Rw59nzraXtJqcf4fTi+PGNwM+8Kjy/eauOwf/AEKL3mU/OaQ1t63pnfbDtVwhyIpNoRiSPXJ2MwKjJAGMnGaBWg9K1v63fW13DsYoxMO5VYe0uVOcjyIq1070j6ZNgJdxqemJN0Zz5YkAr32C9m999/d/c4H8K99qNGila3Bgik3SgOr24cMm1i2X7tu7x1BJXJAGeaBgt7pJBmN1ceasCPmDWWuY9jewVlJA7928cq3F2geGaSNsJcyqgyjDooA+yqK61q8stSsbVLq4McswV0nPeervVNqySQo7Drzz4cnxoZ+0/q9odKb8qO4X/A5rY7Mv9N1a7vF/A2yCzhbwdgxadh54OBnoaovTJZyS3ulpFL3LTNLEJRncm7YpIxj8VyOo61s6poE+h2XfWF1K6W+Gkt59hjkUt9YVwoMbZbPBNEZu0I/9JdOz/wBXlx8pajtL/O+0NhbNzHaxNckHoXPsnHuKoa0tb1JZtY0K6ThbiJyM9QHQnB9431s6u30btLHMwYpLZuMIrMxKZJARQST6o4FA6w6AEv5L1XI7yFInjxwxRiVfOeuDiridcqw8wR8xStrHbb6Molls7pYNyqZSsWFLkKuU7zvAMkD2aa1OQDQc09A2P5OliPIjuJUIPPBC8EV59H6/QtX1HTkP1BC3MKeEe7buC+Q9cD9UVm9DtuYn1WEjGy9kx8D0P2gA1oadehtY1i+H4Ozt+53Z4LKoZxnzBiIoKbtHo/8ALN3q83LLZQ9zb4PBmTLt8TlWHl6wroHom1j6Vpds5OWRe6b4xnaPmoB+2tP0MacY9LR5OXuWknf372wpPxUA/bVR6Jc2l9qmnH2Y5e+iH5re79Ex/fQZSuO1fxss/fj+FPnaPVBaWs9wRkRRu+PMgEgfacCkTVUMfai0fwltXUfq94T/AAq19MCmSxS3Bwbm4t4Bjqd0gJ+4UHPvQ5cz2+pkXQwdQgM6k/jsXZ1Px9vj4V3muWemC0+iDTb6IY+hTIjY/ojt4+Hqbf1jXT4Z1dVdSCrAMD5gjIPyNBlqKgGpoJoqKKCaKKKDEKmgUUUVNFFBJpW9JIxYs/8ARS20v2JcRMfuBpopd9IcW/TL0f1EpHxVSw+8VJDFRWGzk3Ro3mqn5gGs2KoV/ShDu0m9HlCzf7JDfwqi0fTLe81O8NxBFMEtrHaJY1faWSRjjcDj7KZu36btNvh52837hpe9Gz77m8fzisB/8sG/3qgYh2OsR7NrGn6AKfuEYoPZODqr3KfoXt0o+Qkx8xV5U0C1qVkbdQ30q/25x9Wqz7feV7lnI+GarWs521BNtyGL2betLbDle+TKlEaMg+t7iKZdesmmjCrHHJ6wOJHdQMZ5DICQf/7VZ3ZXUbXdjP0SdTgkj1ZLfoTyRz1NBiTQ7yMAJcBgAAAHljAA4AG7vf21V3UDtJ3U+55FKSiNL2AudjB1bDwxtjcg6H40/wCKpNXQPPCNpOwM+TbbwuVYZE54iPUEDLEN76BJ7M2xktbec2rsXgjB3wpIpAaR1ZDHKHjz3pzkHOF4GKnWtehtlXMNzbzB4zEV+l93KyurGL11X2kDAjBAB604dgB/muw/7tB98a1s6/pZuFjUYIWRGZTswwVged8b5IxkY2nP4wqhG0/tEY4bsWskZkfUZjy8W5YnkUvIqyOuTtzjrzjjyZodWnO0JLnPA32MjEk9PXik2D4kYr12JiVkvNygg3151APSUr/u1u6p2Xtpo3URRRuwIEqwx74yR7Snb1FSQldgNenhtokmEIkdrySUyyGP60XTK6BlVlzlicY8KVe1eqm67QaawUqFMC7SQRkXEuWUjhlbaCD4jBp+9H/Z+L6KfWmUrcXa5S4mTO25lUZVGCngDwpAvEdtfjMgcNHc2ceHcOcFJ2B3bVyPVyMjPNA5+lv1bnRpPyb1B/tNH/8AbWT0v6m0kUem2/rXF66rgc7I1IZmbyH8N3lW76VuyE2qQQRQMilJg7M5Iwu1lOMDk8g44+NbvYvsVBp+SHM1wyqGlfrtUbVCLn1FwMeZwMk4oE/tjYLa6j2egT2YiYx5kL3K5+7NXfpFie3vdO1EIzRW7SR3G0ZKJKABJgc7Rkk/ZTTrEFqJIJrhEMqsFhZlyysxA9Xy8Oat8VdSm43pz/VNWTVrmG0tGEttE8c93Opyn1bB4oFPRizAE+QHy6DXiKFVGFAUeQAH7K90HKtI/lBr3VktEjiWS4UG4l3fVBU2lkjx9YSBkHOM1Zdp+yzWujTWlijyyzFRI+MvIZHXvZW8/Vz8Bin65nWNSzsFUcknwognV1DKQVIyCPGmp1tOKN66lm17LTxqqQ380UaqiiMRwsE2oq4UsvA9XPOeSaWZtKax12xlaeWc3cc0LvIEByioUH1aqPLwzxXT1bPQ5rHPao5UuisUO5CVBKHplSehx4ipprbn/a047QaSfOO4H+E/8a2O24mm1PTYICgaMT3J7xGZMqqxpkKQeCx6Hypwu9IhllimkjVpYc905HKbuDg++t3aM5xzRCL2n0TU7y1mt5TYusikZCzKQQcqwyWGQQK0+wls+oaLbxPI8bRF4nxg7u6ZlCt5jGPtFdHrDa2iRLtjRUXJbCKFGWOWOB4knJPjWq2ms7hm9YvWazylz9tI1Kx9aCTvox+KMnj+zY/unNXnZvtnHcERyjupumD7LHyBPQ/mn76aqWO1nZRLlS8YCzjkEcB8eDe/ybwr1Rlpl9MsanvHu8NsGTB/VhncR8M+09DPU0qdh9beVWgnz30PBJ6succ+8Hg+fBpqFefJjmlprL14ctctIvXqM0UYorDq8UUUUUAUUCpqAqu7Qw77W4T8qKUfNGqxxXmRNwI8wR8xigq+ydx3ljaP+VBCfnGpq1zSz6NmP8mWgb2kj7tvcY2KEf4aZqoqe1q5sbsf1Ev7jUg+jDUSv0lwu4v/ACagG7Ay9nEOTg4A+FdH1uPdbzr5xSD5owrjvopneSKXu45WZWsmBVEYAxW6rhg0qHnHgahp2IzzeES5/tuP3P4V4Etx/Qxf/EN/+Gqb6XdN7Ud0PdHHapn7ZJnPyNR3EjctaXT/ANpeIB9qLLt+6ptV33lz/Rwj/Wuf/KFLraoW1aCF0CyRxTZKvuVhKI2XkqCG+pORjy55qbyERrvaxtY1yBumu1QZYgKNwjbkkgfE1XXcM8V1p5S2tIi8swzHO7Bz9ElPrHuV4wnB56Ae+rBJnttceRBJHaytGc7W3wDIBIzhpAR08a07rtUFeOF4mRpS6DMtudpEbsPVSQsQduM44yK8Sdn5HJLQ2PPP4ORgSeuRkAn7K1ryCSBXjSWxhfupHEaWbAsoU5IxMKIydjNTI0+ySKNpmS2txIEZAY8wRuue8Zc5B8M1Z3GuyRANLaypHvRCxeE7e8dUDFUcnaCwyfAZPhSx2a7IStaW7C6Me+C3LCJZU3bYUVdzLONxCgDIwDjpW9f9lo4o2eWfIGM/UK7Mc+qoDFmdieAOSSQOaKrtGup0KrFL3aT6jqKyExq20K9zIGy3Qkxqv2mmKa9mjkgX6VFIssgj/AAkHY75LJMAPYI9k8kVRdkNHNzauZJSym6vG2yW0J5+ky5YrIhKsepHGM4q2/yNQOjh0V42DIy2lurAgEe0qA4wTxURqdjtVWO37spIxaW7k9VQfVa7n/OBPXHTypDCJ/K8jopRRqNgoUrtI/m846fFs079kdBMtnC7ujZEhG61iYgNK7YBYdCTn7aSbeEJczEDAXV7FfZRfxSOkfqj2vCrsdxApY1zs3NJc/SLefunKCMkgn1QScDw8fKmgUVumSaTuHPJjjJGp+xDh0Z49QtRNO874dyW6LtHAVcnHP7BT7S1q7BNQtHPAZZI8+8jgUyV1z2m0Vme3vLz+FpFZvEd/aE0UVoa1qiW0TSP8FXxdj7KgeJJrhETM6h6rWisbnoou1ubmaGzQ8E95MR+Ki4+RPh8RWrYaPf2xeGFo2hbO1mPsZ8cDkH3DgmrjsxpjIHnm/Dznc/5g/FjHwH/ADxV9XqnPwRwRqYj693ir4aMk+bbcWnt27EjsfeNBcS2kzetkspPi3U4z+UCD86te2Gtvboiw8yyEhRjJwPEDxNeO1PZj6S6SxP3UqcbsdQDkdOQR4H31taVoXdv300hmn27d7DAUeSr4fGra+KbRknn1j5/Zzpjz1rOGvLpb5ffojszry3KbWIEqj1h5/nD3eflV5Sj2h7OuH+kWhKuDkquM58Svhz4r4150ftsh9S6+qccFsHaT7/FD7jx76zfDxxx4/WO3WHTH4icc+Xm9J6T0n8sfpDvJ4e6aN2WM5B2nB3DkZI55GflWKDVtQhUFo+/QgEHbyQRnO6PPh5it/t1dwvZOd6NyhTDA5O4dMHnjNWvZiJ0tIFfIYIuQeo8gffiunHWuCN1jnMOU4r28TbhvMekT6co6cuSjTt6q8TQSIfHBVv24P3VmHby3PspMzfkiPn9tNDwqeoB+IFeY7dF9lVHwAH7K5TfDPwT/P4eiMfiI+OJ/wCfyWuz2mSNdS3kiGISDakZxux6uWbHQ+r099NVFFcr3m87l2xYox11H6/vIooorDqxipFRUioozQKipFBNAqKKBY9H/qw3EX9Fd3afYZTIPukFM1LPZH1bnVE/7WH/ALy2tz/CmbFB5mTKsPMEfMVyH/8AzlnuLzPUSRj5IR/CuviuU+gqPYdSX8m5x8t4pHMdWzUE0ZoqaVWdo4t0WPriMjIgWNmI5BBSQFWXzGPKqK6gSJtIWONo1W5cBGVVYZtLrkqnqgnrgefQdKcSM0t9rOLjS/8AvZ/8Lc1YSTKaou1W/upmBYRpb3BbDLhmMZABXaWOBk8EDp18LkzL+UPmOKp+2soGnXhGPwE37jf8aSN7Q0221uPKKIfJFrLfWgmXYWdQSMlG2nrnG4cjPmMHyIqst9fhVURBLKQqjMMEki8DBG9V2ZBGOvGKP8pMTQxNbXCd8zKjOsQXKxtIcgSFgNqHwpKtT0eH+ZsR/wBZvP8Axc1MzHg/A0gdjtSkisbJY1QtdXF0u5ycIS9zNuKjls7CMZHUVf6hqF3bxtJKsDxrjd3ZkV8EgeqjZDHn8oUlE+j7nTbM+cKn55P8a59eWwRrogk7dZshk4HsiHwUAD2vAVe9gtUk+iQobiCGOKC2xvQEsXj3NkmRfd4eNJ19fSN9K2yJJH/KSySMqjGUmtI4yCCcBstx+b160HeKmvNTQVmv6QtzFsJKsDuRx1Vh0NU8OpX8A2S23fgdJI2GW8sjHX5U10V1rl1HDMbh574N246zMT8uv6lsaxeScRWWz86aUAD9UDNbFhobGQTXT99KvsADEcX6K+J/OPNXbMACScAcknwHnVXo3aKC7LfR2aRR/pBG/dNglSFlI2Ocg+yTScn+saWMPW87+n8Laiqodo7XvZITMgliXe6NkFVHVsEcj3jzFTbdo7SQkR3MLkYyFkViM+YByOlc3ZaUV4kkCqWYgKASSegAGSTWlY61bzRCaKaNo2JAcMNpKnBAJ64xQWFVeq6BBccyxgt+UOG+Y6/A1sWGqwT57maKTGQe7kVunB9k1t1a2ms7iWb0reNWjcKDS+xtrA+9Y9zjkFznb8B0+3FX+Kmira9rTu07SmOmONVjSKmoqaw2KKKKoKKKKg8VFTRSFFRU1NBFFAoNAt6GMahqI8/ozfOIr/u0x4pc0tsapfDzhtG+f0hf92mSgjFcs9FyPG2tGNQ0i3UuxScBmHeEKSOQD0zXUjjqa5n6P9VgiudWzJndeOVCBnLDHUBASRz1qKc9OuJ7iKOaOWFY5UV1Ihckq4BHWTjg+VZv5NlPW6lHuWOAD74iR86VtCv7+K2hgjsyTGgTvDnHHkkvdHGOOua3m0y+l4lYbT4G5aPb+pbxBiPcZTQbuoQ2cJH0m4YMegku5AW9wjDgN8AtKsUYF3b7VcRNqQaEusi5Q2Eu4L3gyVDhvnTAdIktYZHWe2tsAsXS3VAPznkldyRnqTVFd27zSaYZ5jJvupMNFc7kZVtpzvVoo4tpzxwPt5oLSwgSNZVmsHmk7+5bPcRYKvPI8bd7MVUjaR0JxS92x7kJPKFtbcra3CCNZYzLI0mznZGMLgKR1JO7FdCHZy2yC0COfOTMh+chJpf9IZeOyvEVEWD6PxtQgqxcLgsDtIIPQDIxzQZLC9khjEVopkjBJTdbz+oGO7YDhVYAk4JYcY8snXvrm4Mts9wArI8jQxkJF3jmGSMjImlJAWQnGB4U7ReyPgP2VW6ojlmb1ljjikJw/DsVIAKY5CgZzkckcHwShJ7BaXNPplhyiCMM8brI+7Ld4pJUIMcOwxuPWmSbQZu7kMt0XXaSVKMQNp3AjdJ1yo8K8+i8Y0my/sR+00w6iPqZf0H/AHTVCh6PdILadZv37jdBHwI4OBt4G4xFjj40gAA2ms+tIzQ6kG9ohSouohuKrgFsA+Hh4V070eTqmlWJdlUdxHyxA8PM1y3T7iJrPtEA2ZTNNIoycGNZQdw/F9o9Rz091B3tTkA1JrUiHeQKNzLvQespwRuUcg+B5qn/AMnJx7OpXg9xFq33tATQMdFUI0K4/wDaV1/d2X/69WGnWLxk77iWb+0EIx/dxrQKXph1B1s0tom2yXs0duCOu12G/wC7g/GrO4uLaGxltLaaPdFayBESVS4CRkbsA56+Pmaoe38e/WNEVvZD3D89CyrGR9uVHzqdMtRfavf3KcxQ24skcey8jZaQAjrtJwfjVCd2VG227P3WT3puprdmycukssoIY+OMcZ86afRif87a6P66I/4p6Ruxd2ZDo+nj8LbXlxJKuD6gjbcCfjlx9lPXYgd3r2sRn8cQyD3jGf8AzKDoOsD+bzf2cn7hpB9DVsj6JFvRWwbgjcoOPXbz6V0O6TcjjzVh8wRSD6EIz/JIjbqss6H47ufvNQR6Bh/mpeBxNN+8K6LXPPQfGU0+SM8FLmdSPIgjIp5sNQinVmhdXVWZCVOQGXhhnzBoNqisVvcJINyMrrkjKkEZBwRkeINZaAooooJqKKmiIoqaKo8UVGaCakNJqa8hqnNETUUE1FAt2hxq9yPyrO1b5TXS0yUvyYGqr5vZsDz4JOpXj/WGr81ANSb2Aj23GreA+mt/9KM/xpyNKHYb/pGqj/tp++GL/hSFN1BNeZJFUZYhR5kgD76rn1+2zhZQ5HVYg0hHxEQJH21YG9eK5RhEVD+BdSyjnxUMpPGfEUq9olZbzR1dgzd9Plgu0Ei1k6Lk4HPTNXraucepb3D/AOrVM/3zLSlqWqfSLvRZdhVXluCgLAkqbZuoHssCcFfAikI6CtJ3pWCjTblwoLsIY92OdrXEQxny5zittu0jFBJm3t429k3EuXyCQR3acZyMY30pdtb6ea2mEjBoDLYLGwgaJWc3BMuBIS5ACp62dpzx0qK6ReX0UCBppEjUDq7BR82NUuq9pYXhmRN/rQTsjtGyo+yPJ2swG7g54GDzzWvdmFZ3eOa1V2OWaO3Ms/zVjz+r9lUnay89SQt9KleO0uTH3kKRriRCryE4UkhVwFx4+8U2LDsBqD/QbOCFFLraQSMzsQqiQuq4CgljmNuOB763dR1eRRKklxbEqj7444ZWceoTgnvCE48WFU/YXRZZbC1k3JHutoEyHmJKx7yhwjR7T9Y3iw6Vv9o9EFvYXrm4uXxBIcNK20YRsAY9bHPQk5oKf0fKsFvBLJGWjeztipIXCyK0wkw8rBVypQ4yOlJth3b22uSANuEt6U2KWBSVTkMygoFBRWzu8PLr0DsmiW2m6fKlosskkcCl1VdylwNrMcFsZOMjpnJwMkJ+nTyC27QB9qK892CMgsZGVsRrz63JHQc+dUde7NSbrS2b8qCE/ONTVlSzouoLb6artlvo9urOgIyvdxAlFPGRxwT186wej3teuo2b3BwGWSUOv5ChmaMHz+rK8+JBqzEsxOzbmpzXMey/pBZdMl1G+LSK1wyRJGigheAqAcZ5yck1bXfpAAF3F3Dw3cEDzxxTbcTKqltytGxBHHTIPXyOIpn1rQre8UJcxLKqncoYeyfMEcitmxsY4UWOFFjRRhVQAAfAClW37cKmjx6lcL1jUssfi7Ns2ruPA3eZ4Fbl321gitbS5kVwt2YljVQGO6UbgDyBwOp91BcwaVAkrTJDGsr8PIEUO3xYDJrSTs5EL5r4FhK0IhZcjYwDAhiMZ3cAdele+1t5JDZXUsP4SOGR0yM8opbp49KVL/t41vocF+Qsk0iRDDcBpG4cnb4DaxwMdMcUHQartC0WKzjMUAIUu8mCSfWdtzcnwpc1XtwYoNNZIleW/aFVXcQE3hS7eJIUsK89kO1811d6pBIkYWzfbHtDAsMyj1iScn6sdAKC/wCzugR2azLGzMJZpJzuI4aQ5IGAOB7+atIolUYVQoyTwAOTyTx4k0s+jntS2pWf0h41jbvHTapJAC4xyfHmqm/9Jccerpp3d+qWWNpi3SR1DIoXHTJC58zTQddO0+KBO7hRUTLHao4yxLMftJJrFo+jw2odYE2B3aRhuYgs3UjcTt+A4pd7W61dafHLdSSW726kYQxSrIu4gBdyswbJ8Soq90i5uJArypCqMoYbJJGb1hkcMigUFlJIFBLEADqScAfaa8W10kgzG6uPNWDD5iqAdme+uGnvWE+1v5vDt+qgA6NsJO+Xzc9PAClr0qhdOEOp22I5klSOULgC5jbOUcD2iAvB6jmg6UKK8xtkA+YB58MjNeqCaKiiqjFmgGozSzc6hc3TtHZFYokJWS6dd2WU4ZIY+jEdC7eqDwA3OMtrvU9Wht033EqRL5uwHyzyfspab0gLJxZWl3d+TrEY4/7yXH3CtO806zsZN7QSXt3s7xpZiHZFyQGLv6sQJBAVB58VqydtbqRwA0NumcErE8xxjwYsi+7of4V1pivf/GNuGTPjxzq062sDqOuS/g7O0th/XzNIwHwiOK8T6XrTcvqFpD+hbEgfAuarJ4bqdMtdTyIzcPFIQnQYQiFVePrnJB69cVrt2TkkxG9q24Yy7N3iv6w5YyMSemfVP2V0r4eesxDjPjI+Gsz+y07PW9xHqkQub1bt2tp+VjRBGBJAQMJ1znqfKuh1zfSNBXT7+2lkEcZnWeNiAoUyN3bIC4UZJCtwfLiukA1xtGp09VZmaxMxpFc1s87deIJBS5EnDEZ7uOOTbkc4YJtOPAmul1zzQrOSW41iJDEA9yofvUdwUaFeAquvP21ho1S2lnEBI6Qpno0gXcc/nPyTWredqoo8LGpI6AyFYU+zvMOw/QRqi07IxK253kcnGdpEY+GYwHI/Sc1tQzWVsSsfco/UrEoZyfElUBZjRVUNVuJh6plx4C2tiD/fXe1D8Qgpd1i1lhu9Ijji7vE9yyGaXezNJGzuXCDA5JPB8ccCnS/1eUxuYIHU7SVlm2RxqccMyu2/H6tJer6m082hSuwDubhmYDChxBglQSfVDZxycjHnRJOkOgybi7TKjN7Rt4I493xaQO5+YpU9JenRKtivryNLfWyEySNJxkswO44AIHQCsVprb3ESlbW4uZgi973k2IkbaC4CRHYec8HBPFV0ehT3Me+FLZHW4iuQseQ0Txqq/gdyjlRyGc55rUVlmb1jnLoOp/SEyIQqRDAAhh7yVsjwBKxx8+JDfZSH2ohQRXMl3M6sbeRIoZ7tWlllIOGaCE90McYVQRnnAxV7NoUlzy95POR+EgZzb456BIwBjgj1t2fyqs9H0WGAt9FRI88yQSRqDz1w4Gft9YVry2PN7KTsV2n7nS7ZVtriRoo4439QRqG6e3KVGB4kZFbfapNQu7OSKOKGMTIyv6zSkKwIGGUqAfPAbHvq9sbTuyRb5TxaCQerz12sPZ+wke6s8IUH1PqJPFD7LH4Dg/Fea1qsM8Vp5+ih0ns44tbZPpEkixRJG8cUzxqSqqDtZdrcY6N91bsfZ2270zRwRNJgK6yIpfjyZuVb7cH76twpZvZaOTHtAZVseZ6Ee44NZ3tQ4BkxuH4y5Uj4HOR86mzh2rLqzQ28/B2NDImx1wVG1sruIzt93I8q4x6P/wDN8EF4WItNQWe3nJ5EEivIsD5HgRkZP53mK7b2rn7uxu3/ACYJj8o2pQ7I6Al12citnHEkLkHxVi7OjD4Ng1iZ3LrEa9CRZ22/s/pa5xuv1BHnmeVaeu3lskmr6QmBuYXiuPOIxAYPu5bH20i9iY5b/R2tbdf53p9yk6ox2iTLu4XJ4BzvHJ8B0zT72X0q7uNUl1G9hMCpGIbaFmViAfwjnaSBzn47vdUVz2/V30GCxQguLq5Tk9Vt++mb7sfMVY/S/pMXZm2HiyyP8LchcfaFf5Vo+j7T3m1q7gckx25v8A9FaV+5Y/EjH+zWh6HbaQ6xFDKSfoaXACn/AEZDMrY8vXkJ+2qj6JuoBIjo3R1ZT8GBB/bXAtOtRd2lnpLMcxS6g0mDyvciTuifcXk/w19AiuKeh/SmbWNSnZSBG0qcjAJlmY+P5qH51FafYnVEvbnQYgctaw3BcfklcqmfsjVvtFMno1iI1XXl8TKv+JpyP21Q+j7sxNadoZlMTiJROUkKNsZXIKYbGDwwHHiDW52L0cS6xq8aXFxAFkBBhkALZd87i6tnBPHlmgu/QKdthKh/0dzKp93CE1z+40WSexvtWAzMt930bY5EcTkNj80Fgf8AV1baTfvp2l62rCQOLh40Lj1mMw7sPyACcDdmnLs16ObU2ECSd8S8Kl1FzMELOgLHu1fZ1PlQYvStdi60B5o/ZkW3k+wuhPyzT3oi4t4B5RR/uLXCru+29l5bf8eG6MD568TGQfDwH2V3jTB9TEPzE/dFAl9tu0l1FqVhZWrIguNxkYx7yADjIBIGAATVoexayzRzX08l00R3RRsESKNvyu7Qes3HVias5tMtZbuOdgjXUClVO/1kV+uUB9/BI8ffVtmgnNTUUUE0VFFBrn/n/jXLrO+1TRlEUtv9Os04SWH8Ki5PDJyT18se/wAuoGoBqNEAdorPUyGtJohcBdj29ypUTKDu7tgfENyGXO0k8HJFadqUtZla4VrbD+zcRh4SOh23UYKjzG/HvFMfavsHZagCZYgknhNHhXz7yBh/1s0oW2o3uizRwX7/AErT5WEaTty0RPRWByccdDkY6HjFbpmtXcRPNxvgpeYtaPWOrrNtIjKDGVKnoVIIP2jisppYm7IxoxeydrOXk/VfgnP58HsN8Rg++vWmdoJFmW2vkEc757uRMmG5x12E8o+Oe7bnyJrO9uuid2ksTOrwXKs67+825KtG3I7yMnOzqfyk5/Frc7OdoZ7Ndk7Pd2qD8MFP0i3HgJohkyoP6RM10G9sY5hiRQcdD4r7ww5H2Uo3uivC24g7QfVmjzuX9NF5+LL9oNev+3ljtb6vBPnYZ3zr9Dfp99HOiyQusiNyGRgQftpY7Jr/AD/VwOMzQH526c1QS6LIjmexk7icgsdmDBcnr9ZCPVYnxdOR4r41i0m/uop5nfaslw6yTmNe8VdiCMCMk+AAJznr4VwjDaZ1D0T4ikREyZ7Ce1e3ie5fvZGQF1ZmlJbHrYhGQBnnAXivUevFj3VnCq/qhseR7qE4X9d0rTstJjdcytJJk7u9ByFPk0DDag/VPnmrdrPO1pFD4HqzweqwHgCF5x8CR7qnl65tebvlBfMFxcO4IjMqZIF2+7aQeGjtox3QGeQ5Zz769jsuk0qSXUs8twiuoinZFjO/GdgjXaMbeCMnpnOKaFtO8C72SVOqv0kQ+5l8fhirCG3woDEvg5BYDI8ug6+/rSdQRxW58lDFpjZB2tkYXeCFlTHQEj1ZlH/INbc1kWI71dzDhZ4/Vdfj4j34yD5CrminmSnkwq5rVjgSrvx7MqcOvvODx9nB8hWb6ETxIwYD2WxtcH9IH9gFbtBrPFLfBDFbxFRguW54JxkDy4HNZGQHqAfHp4+dSKKm2tJNAqM0GooKggggEHqDUKoAwAAB0A6CpzUZqgWMDJAAz1IHWvRoopoVlhoFvDNLcRRKks34RhnL855GcDnyrbhsYldpFjRXf2nCKGb4sBk/bWxig1ACgCjNFNAzWCO0jVmdUVXfG5goBbHTJAyevjWappoYLy0jmQxyosiH2ldQyn4q3BrMFAwBwBxgeFBooKW77JWUqzK9tGROweXC43uucOcfjesefeauY0CgAdAAB7gOBU0Cg1I9LhWZrhYkE7qEaUKN7KMYUt1I9UfIeVblRU1QVNRU0BRRRUGuDU4qM8VAajT0FpI7UouqSJYxetDFKr3cw5VNnKwKehlY4zj2R164qe32pyi4srNHMcd27LK6HEgUDOEf8TPQnGfIimrStPitohFAixxoDtVR8yfMk8knk0TbfxSX2+vI5e5toyDKk0MzsOfoyRtuZ2PgxAKhfaOTxgGqIdpbi8vJbZ5DFEjouICUZg3XMmSw/VIq61KwjtZIoIkXuZmG+NhkbsY3hvb3+8sa60pxT6uOTJqPTmdo5QwDKQQeQQcg/AivYrBa26xKEQBVXgAf881lrnPydI5K650dS25DsycsuPVY+eONrfnLg1iutCVhlWIfOd2Op8CcY9bHG4c+eelWxr1mt8doYnFSeiostI2gFmw3PscD4+4+YHB8q34LQKcgkeYHAb37egPwxWepqTaZaikRyeI41GSoAzycAc+84rJQaKyooo8agGipzQKg0EVBNRmgmiqJNeTQtFBBFFQaE5oPYNTmoxUGoPVAoryKuhOaKDUioIqag0HpVEUCgVGaivQqa816oiKKBUk0BRUV6oIzRU1FUf/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data:image/jpeg;base64,/9j/4AAQSkZJRgABAQAAAQABAAD/2wCEAAkGBxQSEhQUEhQWFhUWGRcYFxcXFBccHBUaGBcWGBcXHBgYHCggGBwlHBYdITEhJSkrLi4uHB8zODMsNygtLisBCgoKDg0OGhAQGi0kHBwsLCwsLC8sLCwsLCwsLCwsNywsLCwsLCwsLCwsLCwuLCwsLCwsLCwsLCwsLywsLCwsLP/AABEIAJwBQgMBIgACEQEDEQH/xAAcAAACAgMBAQAAAAAAAAAAAAAABgEFAwQHAgj/xABVEAACAQMDAQQGBAkHCAYLAQABAgMABBEFEiExBhNBUQciMmFxkRQjgaEzQlJicoKxssEVJFNjc5OiFiVDg5LC0fA0VGR0tMMmNVWElKSz0tPU4Qj/xAAYAQEBAQEBAAAAAAAAAAAAAAAAAQIDBP/EAC0RAQACAgAEBAUDBQAAAAAAAAABAgMREjFBUQQTIcFCYbHR4XGBkSIjMlKC/9oADAMBAAIRAxEAPwDt1FFAoqaKAaKIKKKM0BRRRmgmppe7S9rbeywshLysVCQpguxc7Uz4IpbjcxAqhi7d3KTzQT6bOXjCPi3eOXCPkKTll5JU8Dyop/zUUiv6UrRDiaK7hPlJauP2ZretfSJYyezJJ/cTH91TQ0baKo07VWpGe8KjzeKVP30FZ4O0do/C3MJP9qmflmiLWivEcqsMqQR5gg/sr1mgmiozRmgmiozRmgDRRUUE0Up6x2x7nUbexSB5GlRnLAgbQqsQBvwrezz63Fb1h2ojku3s3jkhnVO9CvsIkjzjejIzAjPgcHrxQX1FUt32ngjvYrFi3fzKXUBTt2gMclun4h4r32m7RQ2EPezlsFgiIgy8jt0RR4mguKKoezPaeO8MyBJIpoGCSwyhQ6ZGVPqkghgDgg+Bq6uJgiszdFBY4GeAMnjxoMlFJdr6SLd7f6UIbkW25lM3dBlXacEsqMXUe8rTXp99HPGssLq8bjKspyCKDZopL9IXpAj0ruVaMyPKScbsBUUgMxOD58D40zXeohI1dUklDAECJdxIIznqAB8TQb1FKC+kGD6QbVobpZwu/u+4Jbb13YQnimHT9RE3spKo85ImT7MNg0G9RWjaavBLJJFHKjyRY7xFYEx5zgNjoeDxW7QTRRRQFFFFAUUUUGOpoooqaKipogqKmqTtbrD2sKPFGsjtNDEFZto+scJnd4daKtbu7SJGeVlRFGWZiAAPeTVAbu4veIN9tbnrO6YmkGP9FG4+qH58gz1wvQ1sWmglnE14wmlByi4+qgP9XGerf1jZbrjA4q8oELt9pMVrprdymPr7R3Ykl5GFxENzu3rO3vJNb1of8+3I87KDP99LXn0v/wDqm4P5LQN9i3ERP7K0Li5kGsXJhXextbRSMgbUaaQyMMsvIXOOeuPhUD+RnrWndaRBJ+Egif8ASjQ/tFaizSDgd9+tHG/3o38ak30w8Cf/AHZx94c0FJrWkWtsyd1aRqH4JjE8eDkfjW0bKvX8YitT/JqM6nKgknUG0gYHvmc5E1wGH1u7Iwy4B45PnV5e3sjIVYSLnHKRXCMMc8Miv+yqnSdVX6WZXWVAlk+4SBy+IrllL4KhmyBuHHII4oMp7ARgllkBb8qS1ti3+1FHG331oyaJdQyJGtwcycJ3a3qoMeDMZZo0+LKBTeNbixliyDGcvFIo/wBplx99aP8AKEJuo3S4gO8d3j6QxLHkhUiDbM+O7GcZpoLejXerPCJYysgJcASNE5yjsh6Rw59nzraXtJqcf4fTi+PGNwM+8Kjy/eauOwf/AEKL3mU/OaQ1t63pnfbDtVwhyIpNoRiSPXJ2MwKjJAGMnGaBWg9K1v63fW13DsYoxMO5VYe0uVOcjyIq1070j6ZNgJdxqemJN0Zz5YkAr32C9m999/d/c4H8K99qNGila3Bgik3SgOr24cMm1i2X7tu7x1BJXJAGeaBgt7pJBmN1ceasCPmDWWuY9jewVlJA7928cq3F2geGaSNsJcyqgyjDooA+yqK61q8stSsbVLq4McswV0nPeervVNqySQo7Drzz4cnxoZ+0/q9odKb8qO4X/A5rY7Mv9N1a7vF/A2yCzhbwdgxadh54OBnoaovTJZyS3ulpFL3LTNLEJRncm7YpIxj8VyOo61s6poE+h2XfWF1K6W+Gkt59hjkUt9YVwoMbZbPBNEZu0I/9JdOz/wBXlx8pajtL/O+0NhbNzHaxNckHoXPsnHuKoa0tb1JZtY0K6ThbiJyM9QHQnB9431s6u30btLHMwYpLZuMIrMxKZJARQST6o4FA6w6AEv5L1XI7yFInjxwxRiVfOeuDiridcqw8wR8xStrHbb6Molls7pYNyqZSsWFLkKuU7zvAMkD2aa1OQDQc09A2P5OliPIjuJUIPPBC8EV59H6/QtX1HTkP1BC3MKeEe7buC+Q9cD9UVm9DtuYn1WEjGy9kx8D0P2gA1oadehtY1i+H4Ozt+53Z4LKoZxnzBiIoKbtHo/8ALN3q83LLZQ9zb4PBmTLt8TlWHl6wroHom1j6Vpds5OWRe6b4xnaPmoB+2tP0MacY9LR5OXuWknf372wpPxUA/bVR6Jc2l9qmnH2Y5e+iH5re79Ex/fQZSuO1fxss/fj+FPnaPVBaWs9wRkRRu+PMgEgfacCkTVUMfai0fwltXUfq94T/AAq19MCmSxS3Bwbm4t4Bjqd0gJ+4UHPvQ5cz2+pkXQwdQgM6k/jsXZ1Px9vj4V3muWemC0+iDTb6IY+hTIjY/ojt4+Hqbf1jXT4Z1dVdSCrAMD5gjIPyNBlqKgGpoJoqKKCaKKKDEKmgUUUVNFFBJpW9JIxYs/8ARS20v2JcRMfuBpopd9IcW/TL0f1EpHxVSw+8VJDFRWGzk3Ro3mqn5gGs2KoV/ShDu0m9HlCzf7JDfwqi0fTLe81O8NxBFMEtrHaJY1faWSRjjcDj7KZu36btNvh52837hpe9Gz77m8fzisB/8sG/3qgYh2OsR7NrGn6AKfuEYoPZODqr3KfoXt0o+Qkx8xV5U0C1qVkbdQ30q/25x9Wqz7feV7lnI+GarWs521BNtyGL2betLbDle+TKlEaMg+t7iKZdesmmjCrHHJ6wOJHdQMZ5DICQf/7VZ3ZXUbXdjP0SdTgkj1ZLfoTyRz1NBiTQ7yMAJcBgAAAHljAA4AG7vf21V3UDtJ3U+55FKSiNL2AudjB1bDwxtjcg6H40/wCKpNXQPPCNpOwM+TbbwuVYZE54iPUEDLEN76BJ7M2xktbec2rsXgjB3wpIpAaR1ZDHKHjz3pzkHOF4GKnWtehtlXMNzbzB4zEV+l93KyurGL11X2kDAjBAB604dgB/muw/7tB98a1s6/pZuFjUYIWRGZTswwVged8b5IxkY2nP4wqhG0/tEY4bsWskZkfUZjy8W5YnkUvIqyOuTtzjrzjjyZodWnO0JLnPA32MjEk9PXik2D4kYr12JiVkvNygg3151APSUr/u1u6p2Xtpo3URRRuwIEqwx74yR7Snb1FSQldgNenhtokmEIkdrySUyyGP60XTK6BlVlzlicY8KVe1eqm67QaawUqFMC7SQRkXEuWUjhlbaCD4jBp+9H/Z+L6KfWmUrcXa5S4mTO25lUZVGCngDwpAvEdtfjMgcNHc2ceHcOcFJ2B3bVyPVyMjPNA5+lv1bnRpPyb1B/tNH/8AbWT0v6m0kUem2/rXF66rgc7I1IZmbyH8N3lW76VuyE2qQQRQMilJg7M5Iwu1lOMDk8g44+NbvYvsVBp+SHM1wyqGlfrtUbVCLn1FwMeZwMk4oE/tjYLa6j2egT2YiYx5kL3K5+7NXfpFie3vdO1EIzRW7SR3G0ZKJKABJgc7Rkk/ZTTrEFqJIJrhEMqsFhZlyysxA9Xy8Oat8VdSm43pz/VNWTVrmG0tGEttE8c93Opyn1bB4oFPRizAE+QHy6DXiKFVGFAUeQAH7K90HKtI/lBr3VktEjiWS4UG4l3fVBU2lkjx9YSBkHOM1Zdp+yzWujTWlijyyzFRI+MvIZHXvZW8/Vz8Bin65nWNSzsFUcknwognV1DKQVIyCPGmp1tOKN66lm17LTxqqQ380UaqiiMRwsE2oq4UsvA9XPOeSaWZtKax12xlaeWc3cc0LvIEByioUH1aqPLwzxXT1bPQ5rHPao5UuisUO5CVBKHplSehx4ipprbn/a047QaSfOO4H+E/8a2O24mm1PTYICgaMT3J7xGZMqqxpkKQeCx6Hypwu9IhllimkjVpYc905HKbuDg++t3aM5xzRCL2n0TU7y1mt5TYusikZCzKQQcqwyWGQQK0+wls+oaLbxPI8bRF4nxg7u6ZlCt5jGPtFdHrDa2iRLtjRUXJbCKFGWOWOB4knJPjWq2ms7hm9YvWazylz9tI1Kx9aCTvox+KMnj+zY/unNXnZvtnHcERyjupumD7LHyBPQ/mn76aqWO1nZRLlS8YCzjkEcB8eDe/ybwr1Rlpl9MsanvHu8NsGTB/VhncR8M+09DPU0qdh9beVWgnz30PBJ6succ+8Hg+fBpqFefJjmlprL14ctctIvXqM0UYorDq8UUUUUAUUCpqAqu7Qw77W4T8qKUfNGqxxXmRNwI8wR8xigq+ydx3ljaP+VBCfnGpq1zSz6NmP8mWgb2kj7tvcY2KEf4aZqoqe1q5sbsf1Ev7jUg+jDUSv0lwu4v/ACagG7Ay9nEOTg4A+FdH1uPdbzr5xSD5owrjvopneSKXu45WZWsmBVEYAxW6rhg0qHnHgahp2IzzeES5/tuP3P4V4Etx/Qxf/EN/+Gqb6XdN7Ud0PdHHapn7ZJnPyNR3EjctaXT/ANpeIB9qLLt+6ptV33lz/Rwj/Wuf/KFLraoW1aCF0CyRxTZKvuVhKI2XkqCG+pORjy55qbyERrvaxtY1yBumu1QZYgKNwjbkkgfE1XXcM8V1p5S2tIi8swzHO7Bz9ElPrHuV4wnB56Ae+rBJnttceRBJHaytGc7W3wDIBIzhpAR08a07rtUFeOF4mRpS6DMtudpEbsPVSQsQduM44yK8Sdn5HJLQ2PPP4ORgSeuRkAn7K1ryCSBXjSWxhfupHEaWbAsoU5IxMKIydjNTI0+ySKNpmS2txIEZAY8wRuue8Zc5B8M1Z3GuyRANLaypHvRCxeE7e8dUDFUcnaCwyfAZPhSx2a7IStaW7C6Me+C3LCJZU3bYUVdzLONxCgDIwDjpW9f9lo4o2eWfIGM/UK7Mc+qoDFmdieAOSSQOaKrtGup0KrFL3aT6jqKyExq20K9zIGy3Qkxqv2mmKa9mjkgX6VFIssgj/AAkHY75LJMAPYI9k8kVRdkNHNzauZJSym6vG2yW0J5+ky5YrIhKsepHGM4q2/yNQOjh0V42DIy2lurAgEe0qA4wTxURqdjtVWO37spIxaW7k9VQfVa7n/OBPXHTypDCJ/K8jopRRqNgoUrtI/m846fFs079kdBMtnC7ujZEhG61iYgNK7YBYdCTn7aSbeEJczEDAXV7FfZRfxSOkfqj2vCrsdxApY1zs3NJc/SLefunKCMkgn1QScDw8fKmgUVumSaTuHPJjjJGp+xDh0Z49QtRNO874dyW6LtHAVcnHP7BT7S1q7BNQtHPAZZI8+8jgUyV1z2m0Vme3vLz+FpFZvEd/aE0UVoa1qiW0TSP8FXxdj7KgeJJrhETM6h6rWisbnoou1ubmaGzQ8E95MR+Ki4+RPh8RWrYaPf2xeGFo2hbO1mPsZ8cDkH3DgmrjsxpjIHnm/Dznc/5g/FjHwH/ADxV9XqnPwRwRqYj693ir4aMk+bbcWnt27EjsfeNBcS2kzetkspPi3U4z+UCD86te2Gtvboiw8yyEhRjJwPEDxNeO1PZj6S6SxP3UqcbsdQDkdOQR4H31taVoXdv300hmn27d7DAUeSr4fGra+KbRknn1j5/Zzpjz1rOGvLpb5ffojszry3KbWIEqj1h5/nD3eflV5Sj2h7OuH+kWhKuDkquM58Svhz4r4150ftsh9S6+qccFsHaT7/FD7jx76zfDxxx4/WO3WHTH4icc+Xm9J6T0n8sfpDvJ4e6aN2WM5B2nB3DkZI55GflWKDVtQhUFo+/QgEHbyQRnO6PPh5it/t1dwvZOd6NyhTDA5O4dMHnjNWvZiJ0tIFfIYIuQeo8gffiunHWuCN1jnMOU4r28TbhvMekT6co6cuSjTt6q8TQSIfHBVv24P3VmHby3PspMzfkiPn9tNDwqeoB+IFeY7dF9lVHwAH7K5TfDPwT/P4eiMfiI+OJ/wCfyWuz2mSNdS3kiGISDakZxux6uWbHQ+r099NVFFcr3m87l2xYox11H6/vIooorDqxipFRUioozQKipFBNAqKKBY9H/qw3EX9Fd3afYZTIPukFM1LPZH1bnVE/7WH/ALy2tz/CmbFB5mTKsPMEfMVyH/8AzlnuLzPUSRj5IR/CuviuU+gqPYdSX8m5x8t4pHMdWzUE0ZoqaVWdo4t0WPriMjIgWNmI5BBSQFWXzGPKqK6gSJtIWONo1W5cBGVVYZtLrkqnqgnrgefQdKcSM0t9rOLjS/8AvZ/8Lc1YSTKaou1W/upmBYRpb3BbDLhmMZABXaWOBk8EDp18LkzL+UPmOKp+2soGnXhGPwE37jf8aSN7Q0221uPKKIfJFrLfWgmXYWdQSMlG2nrnG4cjPmMHyIqst9fhVURBLKQqjMMEki8DBG9V2ZBGOvGKP8pMTQxNbXCd8zKjOsQXKxtIcgSFgNqHwpKtT0eH+ZsR/wBZvP8Axc1MzHg/A0gdjtSkisbJY1QtdXF0u5ycIS9zNuKjls7CMZHUVf6hqF3bxtJKsDxrjd3ZkV8EgeqjZDHn8oUlE+j7nTbM+cKn55P8a59eWwRrogk7dZshk4HsiHwUAD2vAVe9gtUk+iQobiCGOKC2xvQEsXj3NkmRfd4eNJ19fSN9K2yJJH/KSySMqjGUmtI4yCCcBstx+b160HeKmvNTQVmv6QtzFsJKsDuRx1Vh0NU8OpX8A2S23fgdJI2GW8sjHX5U10V1rl1HDMbh574N246zMT8uv6lsaxeScRWWz86aUAD9UDNbFhobGQTXT99KvsADEcX6K+J/OPNXbMACScAcknwHnVXo3aKC7LfR2aRR/pBG/dNglSFlI2Ocg+yTScn+saWMPW87+n8Laiqodo7XvZITMgliXe6NkFVHVsEcj3jzFTbdo7SQkR3MLkYyFkViM+YByOlc3ZaUV4kkCqWYgKASSegAGSTWlY61bzRCaKaNo2JAcMNpKnBAJ64xQWFVeq6BBccyxgt+UOG+Y6/A1sWGqwT57maKTGQe7kVunB9k1t1a2ms7iWb0reNWjcKDS+xtrA+9Y9zjkFznb8B0+3FX+Kmira9rTu07SmOmONVjSKmoqaw2KKKKoKKKKg8VFTRSFFRU1NBFFAoNAt6GMahqI8/ozfOIr/u0x4pc0tsapfDzhtG+f0hf92mSgjFcs9FyPG2tGNQ0i3UuxScBmHeEKSOQD0zXUjjqa5n6P9VgiudWzJndeOVCBnLDHUBASRz1qKc9OuJ7iKOaOWFY5UV1Ihckq4BHWTjg+VZv5NlPW6lHuWOAD74iR86VtCv7+K2hgjsyTGgTvDnHHkkvdHGOOua3m0y+l4lYbT4G5aPb+pbxBiPcZTQbuoQ2cJH0m4YMegku5AW9wjDgN8AtKsUYF3b7VcRNqQaEusi5Q2Eu4L3gyVDhvnTAdIktYZHWe2tsAsXS3VAPznkldyRnqTVFd27zSaYZ5jJvupMNFc7kZVtpzvVoo4tpzxwPt5oLSwgSNZVmsHmk7+5bPcRYKvPI8bd7MVUjaR0JxS92x7kJPKFtbcra3CCNZYzLI0mznZGMLgKR1JO7FdCHZy2yC0COfOTMh+chJpf9IZeOyvEVEWD6PxtQgqxcLgsDtIIPQDIxzQZLC9khjEVopkjBJTdbz+oGO7YDhVYAk4JYcY8snXvrm4Mts9wArI8jQxkJF3jmGSMjImlJAWQnGB4U7ReyPgP2VW6ojlmb1ljjikJw/DsVIAKY5CgZzkckcHwShJ7BaXNPplhyiCMM8brI+7Ld4pJUIMcOwxuPWmSbQZu7kMt0XXaSVKMQNp3AjdJ1yo8K8+i8Y0my/sR+00w6iPqZf0H/AHTVCh6PdILadZv37jdBHwI4OBt4G4xFjj40gAA2ms+tIzQ6kG9ohSouohuKrgFsA+Hh4V070eTqmlWJdlUdxHyxA8PM1y3T7iJrPtEA2ZTNNIoycGNZQdw/F9o9Rz091B3tTkA1JrUiHeQKNzLvQespwRuUcg+B5qn/AMnJx7OpXg9xFq33tATQMdFUI0K4/wDaV1/d2X/69WGnWLxk77iWb+0EIx/dxrQKXph1B1s0tom2yXs0duCOu12G/wC7g/GrO4uLaGxltLaaPdFayBESVS4CRkbsA56+Pmaoe38e/WNEVvZD3D89CyrGR9uVHzqdMtRfavf3KcxQ24skcey8jZaQAjrtJwfjVCd2VG227P3WT3puprdmycukssoIY+OMcZ86afRif87a6P66I/4p6Ruxd2ZDo+nj8LbXlxJKuD6gjbcCfjlx9lPXYgd3r2sRn8cQyD3jGf8AzKDoOsD+bzf2cn7hpB9DVsj6JFvRWwbgjcoOPXbz6V0O6TcjjzVh8wRSD6EIz/JIjbqss6H47ufvNQR6Bh/mpeBxNN+8K6LXPPQfGU0+SM8FLmdSPIgjIp5sNQinVmhdXVWZCVOQGXhhnzBoNqisVvcJINyMrrkjKkEZBwRkeINZaAooooJqKKmiIoqaKo8UVGaCakNJqa8hqnNETUUE1FAt2hxq9yPyrO1b5TXS0yUvyYGqr5vZsDz4JOpXj/WGr81ANSb2Aj23GreA+mt/9KM/xpyNKHYb/pGqj/tp++GL/hSFN1BNeZJFUZYhR5kgD76rn1+2zhZQ5HVYg0hHxEQJH21YG9eK5RhEVD+BdSyjnxUMpPGfEUq9olZbzR1dgzd9Plgu0Ei1k6Lk4HPTNXraucepb3D/AOrVM/3zLSlqWqfSLvRZdhVXluCgLAkqbZuoHssCcFfAikI6CtJ3pWCjTblwoLsIY92OdrXEQxny5zittu0jFBJm3t429k3EuXyCQR3acZyMY30pdtb6ea2mEjBoDLYLGwgaJWc3BMuBIS5ACp62dpzx0qK6ReX0UCBppEjUDq7BR82NUuq9pYXhmRN/rQTsjtGyo+yPJ2swG7g54GDzzWvdmFZ3eOa1V2OWaO3Ms/zVjz+r9lUnay89SQt9KleO0uTH3kKRriRCryE4UkhVwFx4+8U2LDsBqD/QbOCFFLraQSMzsQqiQuq4CgljmNuOB763dR1eRRKklxbEqj7444ZWceoTgnvCE48WFU/YXRZZbC1k3JHutoEyHmJKx7yhwjR7T9Y3iw6Vv9o9EFvYXrm4uXxBIcNK20YRsAY9bHPQk5oKf0fKsFvBLJGWjeztipIXCyK0wkw8rBVypQ4yOlJth3b22uSANuEt6U2KWBSVTkMygoFBRWzu8PLr0DsmiW2m6fKlosskkcCl1VdylwNrMcFsZOMjpnJwMkJ+nTyC27QB9qK892CMgsZGVsRrz63JHQc+dUde7NSbrS2b8qCE/ONTVlSzouoLb6artlvo9urOgIyvdxAlFPGRxwT186wej3teuo2b3BwGWSUOv5ChmaMHz+rK8+JBqzEsxOzbmpzXMey/pBZdMl1G+LSK1wyRJGigheAqAcZ5yck1bXfpAAF3F3Dw3cEDzxxTbcTKqltytGxBHHTIPXyOIpn1rQre8UJcxLKqncoYeyfMEcitmxsY4UWOFFjRRhVQAAfAClW37cKmjx6lcL1jUssfi7Ns2ruPA3eZ4Fbl321gitbS5kVwt2YljVQGO6UbgDyBwOp91BcwaVAkrTJDGsr8PIEUO3xYDJrSTs5EL5r4FhK0IhZcjYwDAhiMZ3cAdele+1t5JDZXUsP4SOGR0yM8opbp49KVL/t41vocF+Qsk0iRDDcBpG4cnb4DaxwMdMcUHQartC0WKzjMUAIUu8mCSfWdtzcnwpc1XtwYoNNZIleW/aFVXcQE3hS7eJIUsK89kO1811d6pBIkYWzfbHtDAsMyj1iScn6sdAKC/wCzugR2azLGzMJZpJzuI4aQ5IGAOB7+atIolUYVQoyTwAOTyTx4k0s+jntS2pWf0h41jbvHTapJAC4xyfHmqm/9Jccerpp3d+qWWNpi3SR1DIoXHTJC58zTQddO0+KBO7hRUTLHao4yxLMftJJrFo+jw2odYE2B3aRhuYgs3UjcTt+A4pd7W61dafHLdSSW726kYQxSrIu4gBdyswbJ8Soq90i5uJArypCqMoYbJJGb1hkcMigUFlJIFBLEADqScAfaa8W10kgzG6uPNWDD5iqAdme+uGnvWE+1v5vDt+qgA6NsJO+Xzc9PAClr0qhdOEOp22I5klSOULgC5jbOUcD2iAvB6jmg6UKK8xtkA+YB58MjNeqCaKiiqjFmgGozSzc6hc3TtHZFYokJWS6dd2WU4ZIY+jEdC7eqDwA3OMtrvU9Wht033EqRL5uwHyzyfspab0gLJxZWl3d+TrEY4/7yXH3CtO806zsZN7QSXt3s7xpZiHZFyQGLv6sQJBAVB58VqydtbqRwA0NumcErE8xxjwYsi+7of4V1pivf/GNuGTPjxzq062sDqOuS/g7O0th/XzNIwHwiOK8T6XrTcvqFpD+hbEgfAuarJ4bqdMtdTyIzcPFIQnQYQiFVePrnJB69cVrt2TkkxG9q24Yy7N3iv6w5YyMSemfVP2V0r4eesxDjPjI+Gsz+y07PW9xHqkQub1bt2tp+VjRBGBJAQMJ1znqfKuh1zfSNBXT7+2lkEcZnWeNiAoUyN3bIC4UZJCtwfLiukA1xtGp09VZmaxMxpFc1s87deIJBS5EnDEZ7uOOTbkc4YJtOPAmul1zzQrOSW41iJDEA9yofvUdwUaFeAquvP21ho1S2lnEBI6Qpno0gXcc/nPyTWredqoo8LGpI6AyFYU+zvMOw/QRqi07IxK253kcnGdpEY+GYwHI/Sc1tQzWVsSsfco/UrEoZyfElUBZjRVUNVuJh6plx4C2tiD/fXe1D8Qgpd1i1lhu9Ijji7vE9yyGaXezNJGzuXCDA5JPB8ccCnS/1eUxuYIHU7SVlm2RxqccMyu2/H6tJer6m082hSuwDubhmYDChxBglQSfVDZxycjHnRJOkOgybi7TKjN7Rt4I493xaQO5+YpU9JenRKtivryNLfWyEySNJxkswO44AIHQCsVprb3ESlbW4uZgi973k2IkbaC4CRHYec8HBPFV0ehT3Me+FLZHW4iuQseQ0Txqq/gdyjlRyGc55rUVlmb1jnLoOp/SEyIQqRDAAhh7yVsjwBKxx8+JDfZSH2ohQRXMl3M6sbeRIoZ7tWlllIOGaCE90McYVQRnnAxV7NoUlzy95POR+EgZzb456BIwBjgj1t2fyqs9H0WGAt9FRI88yQSRqDz1w4Gft9YVry2PN7KTsV2n7nS7ZVtriRoo4439QRqG6e3KVGB4kZFbfapNQu7OSKOKGMTIyv6zSkKwIGGUqAfPAbHvq9sbTuyRb5TxaCQerz12sPZ+wke6s8IUH1PqJPFD7LH4Dg/Fea1qsM8Vp5+ih0ns44tbZPpEkixRJG8cUzxqSqqDtZdrcY6N91bsfZ2270zRwRNJgK6yIpfjyZuVb7cH76twpZvZaOTHtAZVseZ6Ee44NZ3tQ4BkxuH4y5Uj4HOR86mzh2rLqzQ28/B2NDImx1wVG1sruIzt93I8q4x6P/wDN8EF4WItNQWe3nJ5EEivIsD5HgRkZP53mK7b2rn7uxu3/ACYJj8o2pQ7I6Al12citnHEkLkHxVi7OjD4Ng1iZ3LrEa9CRZ22/s/pa5xuv1BHnmeVaeu3lskmr6QmBuYXiuPOIxAYPu5bH20i9iY5b/R2tbdf53p9yk6ox2iTLu4XJ4BzvHJ8B0zT72X0q7uNUl1G9hMCpGIbaFmViAfwjnaSBzn47vdUVz2/V30GCxQguLq5Tk9Vt++mb7sfMVY/S/pMXZm2HiyyP8LchcfaFf5Vo+j7T3m1q7gckx25v8A9FaV+5Y/EjH+zWh6HbaQ6xFDKSfoaXACn/AEZDMrY8vXkJ+2qj6JuoBIjo3R1ZT8GBB/bXAtOtRd2lnpLMcxS6g0mDyvciTuifcXk/w19AiuKeh/SmbWNSnZSBG0qcjAJlmY+P5qH51FafYnVEvbnQYgctaw3BcfklcqmfsjVvtFMno1iI1XXl8TKv+JpyP21Q+j7sxNadoZlMTiJROUkKNsZXIKYbGDwwHHiDW52L0cS6xq8aXFxAFkBBhkALZd87i6tnBPHlmgu/QKdthKh/0dzKp93CE1z+40WSexvtWAzMt930bY5EcTkNj80Fgf8AV1baTfvp2l62rCQOLh40Lj1mMw7sPyACcDdmnLs16ObU2ECSd8S8Kl1FzMELOgLHu1fZ1PlQYvStdi60B5o/ZkW3k+wuhPyzT3oi4t4B5RR/uLXCru+29l5bf8eG6MD568TGQfDwH2V3jTB9TEPzE/dFAl9tu0l1FqVhZWrIguNxkYx7yADjIBIGAATVoexayzRzX08l00R3RRsESKNvyu7Qes3HVias5tMtZbuOdgjXUClVO/1kV+uUB9/BI8ffVtmgnNTUUUE0VFFBrn/n/jXLrO+1TRlEUtv9Os04SWH8Ki5PDJyT18se/wAuoGoBqNEAdorPUyGtJohcBdj29ypUTKDu7tgfENyGXO0k8HJFadqUtZla4VrbD+zcRh4SOh23UYKjzG/HvFMfavsHZagCZYgknhNHhXz7yBh/1s0oW2o3uizRwX7/AErT5WEaTty0RPRWByccdDkY6HjFbpmtXcRPNxvgpeYtaPWOrrNtIjKDGVKnoVIIP2jisppYm7IxoxeydrOXk/VfgnP58HsN8Rg++vWmdoJFmW2vkEc757uRMmG5x12E8o+Oe7bnyJrO9uuid2ksTOrwXKs67+825KtG3I7yMnOzqfyk5/Frc7OdoZ7Ndk7Pd2qD8MFP0i3HgJohkyoP6RM10G9sY5hiRQcdD4r7ww5H2Uo3uivC24g7QfVmjzuX9NF5+LL9oNev+3ljtb6vBPnYZ3zr9Dfp99HOiyQusiNyGRgQftpY7Jr/AD/VwOMzQH526c1QS6LIjmexk7icgsdmDBcnr9ZCPVYnxdOR4r41i0m/uop5nfaslw6yTmNe8VdiCMCMk+AAJznr4VwjDaZ1D0T4ikREyZ7Ce1e3ie5fvZGQF1ZmlJbHrYhGQBnnAXivUevFj3VnCq/qhseR7qE4X9d0rTstJjdcytJJk7u9ByFPk0DDag/VPnmrdrPO1pFD4HqzweqwHgCF5x8CR7qnl65tebvlBfMFxcO4IjMqZIF2+7aQeGjtox3QGeQ5Zz769jsuk0qSXUs8twiuoinZFjO/GdgjXaMbeCMnpnOKaFtO8C72SVOqv0kQ+5l8fhirCG3woDEvg5BYDI8ug6+/rSdQRxW58lDFpjZB2tkYXeCFlTHQEj1ZlH/INbc1kWI71dzDhZ4/Vdfj4j34yD5CrminmSnkwq5rVjgSrvx7MqcOvvODx9nB8hWb6ETxIwYD2WxtcH9IH9gFbtBrPFLfBDFbxFRguW54JxkDy4HNZGQHqAfHp4+dSKKm2tJNAqM0GooKggggEHqDUKoAwAAB0A6CpzUZqgWMDJAAz1IHWvRoopoVlhoFvDNLcRRKks34RhnL855GcDnyrbhsYldpFjRXf2nCKGb4sBk/bWxig1ACgCjNFNAzWCO0jVmdUVXfG5goBbHTJAyevjWappoYLy0jmQxyosiH2ldQyn4q3BrMFAwBwBxgeFBooKW77JWUqzK9tGROweXC43uucOcfjesefeauY0CgAdAAB7gOBU0Cg1I9LhWZrhYkE7qEaUKN7KMYUt1I9UfIeVblRU1QVNRU0BRRRUGuDU4qM8VAajT0FpI7UouqSJYxetDFKr3cw5VNnKwKehlY4zj2R164qe32pyi4srNHMcd27LK6HEgUDOEf8TPQnGfIimrStPitohFAixxoDtVR8yfMk8knk0TbfxSX2+vI5e5toyDKk0MzsOfoyRtuZ2PgxAKhfaOTxgGqIdpbi8vJbZ5DFEjouICUZg3XMmSw/VIq61KwjtZIoIkXuZmG+NhkbsY3hvb3+8sa60pxT6uOTJqPTmdo5QwDKQQeQQcg/AivYrBa26xKEQBVXgAf881lrnPydI5K650dS25DsycsuPVY+eONrfnLg1iutCVhlWIfOd2Op8CcY9bHG4c+eelWxr1mt8doYnFSeiostI2gFmw3PscD4+4+YHB8q34LQKcgkeYHAb37egPwxWepqTaZaikRyeI41GSoAzycAc+84rJQaKyooo8agGipzQKg0EVBNRmgmiqJNeTQtFBBFFQaE5oPYNTmoxUGoPVAoryKuhOaKDUioIqag0HpVEUCgVGaivQqa816oiKKBUk0BRUV6oIzRU1FUf/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4" name="Picture 8" descr="https://encrypted-tbn1.gstatic.com/images?q=tbn:ANd9GcQ9jbW08Crc1HaC6U7tJjggy0EEVX392cFz-3515uzPU2L7bPx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1200" y="2286000"/>
            <a:ext cx="2209800" cy="22860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48524" y="6172200"/>
            <a:ext cx="487363" cy="487363"/>
          </a:xfrm>
          <a:prstGeom prst="rect">
            <a:avLst/>
          </a:prstGeom>
        </p:spPr>
      </p:pic>
    </p:spTree>
    <p:extLst>
      <p:ext uri="{BB962C8B-B14F-4D97-AF65-F5344CB8AC3E}">
        <p14:creationId xmlns:p14="http://schemas.microsoft.com/office/powerpoint/2010/main" val="875812034"/>
      </p:ext>
    </p:extLst>
  </p:cSld>
  <p:clrMapOvr>
    <a:masterClrMapping/>
  </p:clrMapOvr>
  <mc:AlternateContent xmlns:mc="http://schemas.openxmlformats.org/markup-compatibility/2006">
    <mc:Choice xmlns:p14="http://schemas.microsoft.com/office/powerpoint/2010/main" Requires="p14">
      <p:transition spd="med" p14:dur="700" advClick="0" advTm="64000">
        <p:fade/>
      </p:transition>
    </mc:Choice>
    <mc:Fallback>
      <p:transition spd="med" advClick="0" advTm="6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03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1270" y="457200"/>
            <a:ext cx="8229600" cy="1143000"/>
          </a:xfrm>
        </p:spPr>
        <p:txBody>
          <a:bodyPr>
            <a:normAutofit/>
          </a:bodyPr>
          <a:lstStyle/>
          <a:p>
            <a:r>
              <a:rPr lang="en-US" b="1" dirty="0" smtClean="0"/>
              <a:t>Application of Learning Analytics</a:t>
            </a:r>
            <a:endParaRPr lang="en-US" b="1" dirty="0"/>
          </a:p>
        </p:txBody>
      </p:sp>
      <p:sp>
        <p:nvSpPr>
          <p:cNvPr id="3" name="Content Placeholder 2"/>
          <p:cNvSpPr>
            <a:spLocks noGrp="1"/>
          </p:cNvSpPr>
          <p:nvPr>
            <p:ph idx="1"/>
          </p:nvPr>
        </p:nvSpPr>
        <p:spPr>
          <a:xfrm>
            <a:off x="881270" y="1752600"/>
            <a:ext cx="8229600" cy="4525963"/>
          </a:xfrm>
        </p:spPr>
        <p:txBody>
          <a:bodyPr>
            <a:normAutofit/>
          </a:bodyPr>
          <a:lstStyle/>
          <a:p>
            <a:r>
              <a:rPr lang="en-US" sz="2800" dirty="0" smtClean="0"/>
              <a:t>Better understanding of student learning</a:t>
            </a:r>
          </a:p>
          <a:p>
            <a:r>
              <a:rPr lang="en-US" sz="2800" dirty="0" smtClean="0"/>
              <a:t>Immediate feedback</a:t>
            </a:r>
          </a:p>
          <a:p>
            <a:r>
              <a:rPr lang="en-US" sz="2800" dirty="0" smtClean="0"/>
              <a:t>Real-time relevant information</a:t>
            </a:r>
          </a:p>
          <a:p>
            <a:r>
              <a:rPr lang="en-US" sz="2800" dirty="0" smtClean="0"/>
              <a:t>Helps set goals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53282258"/>
      </p:ext>
    </p:extLst>
  </p:cSld>
  <p:clrMapOvr>
    <a:masterClrMapping/>
  </p:clrMapOvr>
  <mc:AlternateContent xmlns:mc="http://schemas.openxmlformats.org/markup-compatibility/2006">
    <mc:Choice xmlns:p14="http://schemas.microsoft.com/office/powerpoint/2010/main" Requires="p14">
      <p:transition spd="med" p14:dur="700" advClick="0" advTm="30000">
        <p:fade/>
      </p:transition>
    </mc:Choice>
    <mc:Fallback>
      <p:transition spd="med" advClick="0" advTm="3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914400" y="1798637"/>
            <a:ext cx="8229600" cy="4525963"/>
          </a:xfrm>
        </p:spPr>
        <p:txBody>
          <a:bodyPr>
            <a:normAutofit/>
          </a:bodyPr>
          <a:lstStyle/>
          <a:p>
            <a:r>
              <a:rPr lang="en-US" dirty="0"/>
              <a:t>Everyone doesn’t learn the same </a:t>
            </a:r>
            <a:r>
              <a:rPr lang="en-US" dirty="0" smtClean="0"/>
              <a:t>way.</a:t>
            </a:r>
          </a:p>
          <a:p>
            <a:r>
              <a:rPr lang="en-US" dirty="0" smtClean="0"/>
              <a:t>Learning </a:t>
            </a:r>
            <a:r>
              <a:rPr lang="en-US" dirty="0"/>
              <a:t>Analytics allows us to measure skills, knowledge, attitudes, personality traits and educational achievement. </a:t>
            </a:r>
            <a:endParaRPr lang="en-US" dirty="0" smtClean="0"/>
          </a:p>
          <a:p>
            <a:r>
              <a:rPr lang="en-US" dirty="0" smtClean="0"/>
              <a:t>This </a:t>
            </a:r>
            <a:r>
              <a:rPr lang="en-US" dirty="0"/>
              <a:t>measurement is known as Psychometrics. </a:t>
            </a:r>
            <a:endParaRPr lang="en-US" dirty="0" smtClean="0"/>
          </a:p>
          <a:p>
            <a:r>
              <a:rPr lang="en-US" dirty="0" smtClean="0"/>
              <a:t>Individualized </a:t>
            </a:r>
            <a:r>
              <a:rPr lang="en-US" dirty="0"/>
              <a:t>curriculum can then be tailored to the student’s specific needs. </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8382000" y="6096000"/>
            <a:ext cx="609600" cy="609600"/>
          </a:xfrm>
          <a:prstGeom prst="rect">
            <a:avLst/>
          </a:prstGeom>
        </p:spPr>
      </p:pic>
      <p:sp>
        <p:nvSpPr>
          <p:cNvPr id="5" name="TextBox 4"/>
          <p:cNvSpPr txBox="1"/>
          <p:nvPr/>
        </p:nvSpPr>
        <p:spPr>
          <a:xfrm>
            <a:off x="914400" y="685800"/>
            <a:ext cx="6655476" cy="646331"/>
          </a:xfrm>
          <a:prstGeom prst="rect">
            <a:avLst/>
          </a:prstGeom>
          <a:noFill/>
        </p:spPr>
        <p:txBody>
          <a:bodyPr wrap="none" rtlCol="0">
            <a:spAutoFit/>
          </a:bodyPr>
          <a:lstStyle/>
          <a:p>
            <a:r>
              <a:rPr lang="en-US" sz="3600" b="1" dirty="0" smtClean="0"/>
              <a:t>Application of Learning Analytics</a:t>
            </a:r>
            <a:endParaRPr lang="en-US" sz="3600" dirty="0"/>
          </a:p>
        </p:txBody>
      </p:sp>
    </p:spTree>
    <p:extLst>
      <p:ext uri="{BB962C8B-B14F-4D97-AF65-F5344CB8AC3E}">
        <p14:creationId xmlns:p14="http://schemas.microsoft.com/office/powerpoint/2010/main" val="2379001547"/>
      </p:ext>
    </p:extLst>
  </p:cSld>
  <p:clrMapOvr>
    <a:masterClrMapping/>
  </p:clrMapOvr>
  <mc:AlternateContent xmlns:mc="http://schemas.openxmlformats.org/markup-compatibility/2006">
    <mc:Choice xmlns:p14="http://schemas.microsoft.com/office/powerpoint/2010/main" Requires="p14">
      <p:transition spd="med" p14:dur="700" advClick="0" advTm="25000">
        <p:fade/>
      </p:transition>
    </mc:Choice>
    <mc:Fallback>
      <p:transition spd="med" advClick="0"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8679873" cy="1143000"/>
          </a:xfrm>
        </p:spPr>
        <p:txBody>
          <a:bodyPr>
            <a:normAutofit/>
          </a:bodyPr>
          <a:lstStyle/>
          <a:p>
            <a:r>
              <a:rPr lang="en-US" b="1" dirty="0" smtClean="0"/>
              <a:t>Applications of Learning Analytics</a:t>
            </a:r>
            <a:endParaRPr lang="en-US" b="1" dirty="0"/>
          </a:p>
        </p:txBody>
      </p:sp>
      <p:sp>
        <p:nvSpPr>
          <p:cNvPr id="3" name="Subtitle 2"/>
          <p:cNvSpPr>
            <a:spLocks noGrp="1"/>
          </p:cNvSpPr>
          <p:nvPr>
            <p:ph idx="1"/>
          </p:nvPr>
        </p:nvSpPr>
        <p:spPr>
          <a:xfrm>
            <a:off x="771939" y="1295400"/>
            <a:ext cx="7987145" cy="5715000"/>
          </a:xfrm>
        </p:spPr>
        <p:txBody>
          <a:bodyPr>
            <a:normAutofit/>
          </a:bodyPr>
          <a:lstStyle/>
          <a:p>
            <a:r>
              <a:rPr lang="en-US" sz="2000" dirty="0" smtClean="0"/>
              <a:t>Focused on improving learning and teaching </a:t>
            </a:r>
          </a:p>
          <a:p>
            <a:r>
              <a:rPr lang="en-US" sz="2000" b="1" dirty="0" smtClean="0"/>
              <a:t>Content analysis </a:t>
            </a:r>
            <a:r>
              <a:rPr lang="en-US" sz="2000" dirty="0" smtClean="0"/>
              <a:t>– uses data captured from a student’s essay and to provide remediation if necessary</a:t>
            </a:r>
          </a:p>
          <a:p>
            <a:r>
              <a:rPr lang="en-US" sz="2000" b="1" dirty="0" smtClean="0"/>
              <a:t>Discourse analysis </a:t>
            </a:r>
            <a:r>
              <a:rPr lang="en-US" sz="2000" dirty="0" smtClean="0"/>
              <a:t>– reviews statistics on how a person interacts with others </a:t>
            </a:r>
          </a:p>
          <a:p>
            <a:pPr lvl="1"/>
            <a:r>
              <a:rPr lang="en-US" dirty="0" smtClean="0"/>
              <a:t>Can be used to evaluate a member’s contributions to a project then recommend correction</a:t>
            </a:r>
          </a:p>
          <a:p>
            <a:r>
              <a:rPr lang="en-US" sz="2000" b="1" dirty="0" smtClean="0"/>
              <a:t>Social Learning </a:t>
            </a:r>
            <a:r>
              <a:rPr lang="en-US" sz="2000" dirty="0" smtClean="0"/>
              <a:t>– data from interactions on social media is used to find the interests of a student enabling a designer to create a learning system that might be more motivating to the student</a:t>
            </a:r>
          </a:p>
          <a:p>
            <a:r>
              <a:rPr lang="en-US" sz="2000" b="1" dirty="0" smtClean="0"/>
              <a:t>Disposition analysis </a:t>
            </a:r>
            <a:r>
              <a:rPr lang="en-US" sz="2000" dirty="0" smtClean="0"/>
              <a:t>– applies data on a student’s character </a:t>
            </a:r>
          </a:p>
          <a:p>
            <a:pPr lvl="1"/>
            <a:r>
              <a:rPr lang="en-US" dirty="0" smtClean="0"/>
              <a:t>For example if a student asks a lot of questions it is in their nature to be curious</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06382749"/>
      </p:ext>
    </p:extLst>
  </p:cSld>
  <p:clrMapOvr>
    <a:masterClrMapping/>
  </p:clrMapOvr>
  <mc:AlternateContent xmlns:mc="http://schemas.openxmlformats.org/markup-compatibility/2006">
    <mc:Choice xmlns:p14="http://schemas.microsoft.com/office/powerpoint/2010/main" Requires="p14">
      <p:transition spd="med" p14:dur="700" advClick="0" advTm="88000">
        <p:fade/>
      </p:transition>
    </mc:Choice>
    <mc:Fallback>
      <p:transition spd="med" advClick="0" advTm="8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0"/>
            <a:ext cx="8229600" cy="1981200"/>
          </a:xfrm>
        </p:spPr>
        <p:txBody>
          <a:bodyPr>
            <a:normAutofit/>
          </a:bodyPr>
          <a:lstStyle/>
          <a:p>
            <a:pPr marL="457200" indent="-457200" algn="l">
              <a:buFont typeface="Arial" panose="020B0604020202020204" pitchFamily="34" charset="0"/>
              <a:buChar char="•"/>
            </a:pPr>
            <a:r>
              <a:rPr lang="en-US" sz="2400" dirty="0" smtClean="0"/>
              <a:t>A</a:t>
            </a:r>
            <a:r>
              <a:rPr lang="en-US" sz="2400" cap="none" dirty="0" smtClean="0"/>
              <a:t>utomated </a:t>
            </a:r>
            <a:r>
              <a:rPr lang="en-US" sz="2400" cap="none" dirty="0" smtClean="0"/>
              <a:t>essay scoring analyzes both </a:t>
            </a:r>
            <a:r>
              <a:rPr lang="en-US" sz="2400" cap="none" dirty="0" smtClean="0"/>
              <a:t>the </a:t>
            </a:r>
            <a:r>
              <a:rPr lang="en-US" sz="2400" cap="none" dirty="0" smtClean="0"/>
              <a:t>coverage of content information, </a:t>
            </a:r>
            <a:r>
              <a:rPr lang="en-US" sz="2400" cap="none" dirty="0" smtClean="0"/>
              <a:t>text complexity </a:t>
            </a:r>
            <a:r>
              <a:rPr lang="en-US" sz="2400" cap="none" dirty="0" smtClean="0"/>
              <a:t>and the quality </a:t>
            </a:r>
            <a:r>
              <a:rPr lang="en-US" sz="2400" cap="none" dirty="0" smtClean="0"/>
              <a:t>             of </a:t>
            </a:r>
            <a:r>
              <a:rPr lang="en-US" sz="2400" cap="none" dirty="0" smtClean="0"/>
              <a:t>student expression. </a:t>
            </a:r>
            <a:endParaRPr lang="en-US" sz="2400" cap="none"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8382000" y="6096000"/>
            <a:ext cx="609600" cy="609600"/>
          </a:xfrm>
          <a:prstGeom prst="rect">
            <a:avLst/>
          </a:prstGeom>
        </p:spPr>
      </p:pic>
      <p:sp>
        <p:nvSpPr>
          <p:cNvPr id="5" name="TextBox 4"/>
          <p:cNvSpPr txBox="1"/>
          <p:nvPr/>
        </p:nvSpPr>
        <p:spPr>
          <a:xfrm>
            <a:off x="914400" y="762000"/>
            <a:ext cx="8105680" cy="646331"/>
          </a:xfrm>
          <a:prstGeom prst="rect">
            <a:avLst/>
          </a:prstGeom>
          <a:noFill/>
        </p:spPr>
        <p:txBody>
          <a:bodyPr wrap="none" rtlCol="0">
            <a:spAutoFit/>
          </a:bodyPr>
          <a:lstStyle/>
          <a:p>
            <a:r>
              <a:rPr lang="en-US" sz="3600" b="1" cap="all" dirty="0" smtClean="0"/>
              <a:t>Application of Learning Analytics</a:t>
            </a:r>
            <a:endParaRPr lang="en-US" sz="3600" cap="all" dirty="0"/>
          </a:p>
        </p:txBody>
      </p:sp>
    </p:spTree>
    <p:extLst>
      <p:ext uri="{BB962C8B-B14F-4D97-AF65-F5344CB8AC3E}">
        <p14:creationId xmlns:p14="http://schemas.microsoft.com/office/powerpoint/2010/main" val="2275819460"/>
      </p:ext>
    </p:extLst>
  </p:cSld>
  <p:clrMapOvr>
    <a:masterClrMapping/>
  </p:clrMapOvr>
  <mc:AlternateContent xmlns:mc="http://schemas.openxmlformats.org/markup-compatibility/2006">
    <mc:Choice xmlns:p14="http://schemas.microsoft.com/office/powerpoint/2010/main" Requires="p14">
      <p:transition spd="med" p14:dur="700" advClick="0" advTm="27000">
        <p:fade/>
      </p:transition>
    </mc:Choice>
    <mc:Fallback>
      <p:transition spd="med" advClick="0" advTm="2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0"/>
            <a:ext cx="7467600" cy="3276600"/>
          </a:xfrm>
        </p:spPr>
        <p:txBody>
          <a:bodyPr>
            <a:noAutofit/>
          </a:bodyPr>
          <a:lstStyle/>
          <a:p>
            <a:pPr marL="457200" indent="-457200" algn="l">
              <a:buFont typeface="Arial" panose="020B0604020202020204" pitchFamily="34" charset="0"/>
              <a:buChar char="•"/>
            </a:pPr>
            <a:r>
              <a:rPr lang="en-US" sz="2400" cap="none" dirty="0"/>
              <a:t>W</a:t>
            </a:r>
            <a:r>
              <a:rPr lang="en-US" sz="2400" cap="none" dirty="0" smtClean="0"/>
              <a:t>hat is significant is that modifications in curriculum can now be implemented instantly as a child uses new virtual learning environments because the software can immediately redirect a student's learning based on their responses.  I call this real time curriculum. </a:t>
            </a:r>
            <a:endParaRPr lang="en-US" sz="2400" cap="none"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8382000" y="6096000"/>
            <a:ext cx="609600" cy="609600"/>
          </a:xfrm>
          <a:prstGeom prst="rect">
            <a:avLst/>
          </a:prstGeom>
        </p:spPr>
      </p:pic>
      <p:sp>
        <p:nvSpPr>
          <p:cNvPr id="5" name="Rectangle 4"/>
          <p:cNvSpPr/>
          <p:nvPr/>
        </p:nvSpPr>
        <p:spPr>
          <a:xfrm>
            <a:off x="914400" y="685800"/>
            <a:ext cx="8105680" cy="646331"/>
          </a:xfrm>
          <a:prstGeom prst="rect">
            <a:avLst/>
          </a:prstGeom>
        </p:spPr>
        <p:txBody>
          <a:bodyPr wrap="none">
            <a:spAutoFit/>
          </a:bodyPr>
          <a:lstStyle/>
          <a:p>
            <a:r>
              <a:rPr lang="en-US" sz="3600" b="1" cap="all" dirty="0" smtClean="0"/>
              <a:t>Application of Learning Analytics</a:t>
            </a:r>
            <a:endParaRPr lang="en-US" sz="3600" cap="all" dirty="0"/>
          </a:p>
        </p:txBody>
      </p:sp>
    </p:spTree>
    <p:extLst>
      <p:ext uri="{BB962C8B-B14F-4D97-AF65-F5344CB8AC3E}">
        <p14:creationId xmlns:p14="http://schemas.microsoft.com/office/powerpoint/2010/main" val="745793975"/>
      </p:ext>
    </p:extLst>
  </p:cSld>
  <p:clrMapOvr>
    <a:masterClrMapping/>
  </p:clrMapOvr>
  <mc:AlternateContent xmlns:mc="http://schemas.openxmlformats.org/markup-compatibility/2006">
    <mc:Choice xmlns:p14="http://schemas.microsoft.com/office/powerpoint/2010/main" Requires="p14">
      <p:transition spd="med" p14:dur="700" advClick="0" advTm="23000">
        <p:fade/>
      </p:transition>
    </mc:Choice>
    <mc:Fallback>
      <p:transition spd="med" advClick="0" advTm="2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2684" y="304800"/>
            <a:ext cx="7429499" cy="1478570"/>
          </a:xfrm>
        </p:spPr>
        <p:txBody>
          <a:bodyPr/>
          <a:lstStyle/>
          <a:p>
            <a:r>
              <a:rPr lang="en-US" b="1" dirty="0" smtClean="0"/>
              <a:t>Conclusion</a:t>
            </a:r>
            <a:endParaRPr lang="en-US" b="1" dirty="0"/>
          </a:p>
        </p:txBody>
      </p:sp>
      <p:sp>
        <p:nvSpPr>
          <p:cNvPr id="3" name="Content Placeholder 2"/>
          <p:cNvSpPr>
            <a:spLocks noGrp="1"/>
          </p:cNvSpPr>
          <p:nvPr>
            <p:ph idx="1"/>
          </p:nvPr>
        </p:nvSpPr>
        <p:spPr>
          <a:xfrm>
            <a:off x="922684" y="1447800"/>
            <a:ext cx="7764116" cy="4953000"/>
          </a:xfrm>
        </p:spPr>
        <p:txBody>
          <a:bodyPr>
            <a:noAutofit/>
          </a:bodyPr>
          <a:lstStyle/>
          <a:p>
            <a:pPr>
              <a:lnSpc>
                <a:spcPct val="100000"/>
              </a:lnSpc>
            </a:pPr>
            <a:r>
              <a:rPr lang="en-US" dirty="0" smtClean="0"/>
              <a:t>Adaptive Learning is an emerging field, by realizing its potential benefits we will be able to improve student performance and allocate resources adequately</a:t>
            </a:r>
            <a:r>
              <a:rPr lang="en-US" dirty="0" smtClean="0"/>
              <a:t>.</a:t>
            </a:r>
          </a:p>
          <a:p>
            <a:pPr>
              <a:lnSpc>
                <a:spcPct val="100000"/>
              </a:lnSpc>
            </a:pPr>
            <a:endParaRPr lang="en-US" sz="1200" dirty="0" smtClean="0"/>
          </a:p>
          <a:p>
            <a:pPr>
              <a:lnSpc>
                <a:spcPct val="100000"/>
              </a:lnSpc>
            </a:pPr>
            <a:r>
              <a:rPr lang="en-US" dirty="0" smtClean="0"/>
              <a:t>As the body of knowledge around Learning Analytics continues to grow, leaders will be much more informed about how to use it to guide learning outcomes and educational policy (NMC Horizon Report, 2014</a:t>
            </a:r>
            <a:r>
              <a:rPr lang="en-US" dirty="0" smtClean="0"/>
              <a:t>).</a:t>
            </a:r>
          </a:p>
          <a:p>
            <a:pPr>
              <a:lnSpc>
                <a:spcPct val="100000"/>
              </a:lnSpc>
            </a:pPr>
            <a:endParaRPr lang="en-US" sz="1200" dirty="0" smtClean="0"/>
          </a:p>
          <a:p>
            <a:pPr>
              <a:lnSpc>
                <a:spcPct val="100000"/>
              </a:lnSpc>
            </a:pPr>
            <a:r>
              <a:rPr lang="en-US" dirty="0" smtClean="0"/>
              <a:t>It appears as though we are still at the very early stages of seeing the research findings combined with commercially viable solutions that have achieved traction in academic settings (Newman, 2013). </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42000">
        <p:fade/>
      </p:transition>
    </mc:Choice>
    <mc:Fallback>
      <p:transition spd="med" advClick="0" advTm="4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14600"/>
            <a:ext cx="7429499" cy="1478570"/>
          </a:xfrm>
        </p:spPr>
        <p:txBody>
          <a:bodyPr/>
          <a:lstStyle/>
          <a:p>
            <a:pPr algn="ctr"/>
            <a:r>
              <a:rPr lang="en-US" dirty="0" smtClean="0"/>
              <a:t>The End</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78473379"/>
      </p:ext>
    </p:extLst>
  </p:cSld>
  <p:clrMapOvr>
    <a:masterClrMapping/>
  </p:clrMapOvr>
  <mc:AlternateContent xmlns:mc="http://schemas.openxmlformats.org/markup-compatibility/2006">
    <mc:Choice xmlns:p14="http://schemas.microsoft.com/office/powerpoint/2010/main" Requires="p14">
      <p:transition spd="med" p14:dur="700" advClick="0" advTm="8000">
        <p:fade/>
      </p:transition>
    </mc:Choice>
    <mc:Fallback>
      <p:transition spd="med"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90600" y="1752600"/>
            <a:ext cx="7838660" cy="4724400"/>
          </a:xfrm>
        </p:spPr>
        <p:txBody>
          <a:bodyPr>
            <a:noAutofit/>
          </a:bodyPr>
          <a:lstStyle/>
          <a:p>
            <a:pPr defTabSz="457200"/>
            <a:r>
              <a:rPr lang="en-US" sz="1600" dirty="0"/>
              <a:t/>
            </a:r>
            <a:br>
              <a:rPr lang="en-US" sz="1600" dirty="0"/>
            </a:br>
            <a:r>
              <a:rPr lang="en-US" sz="1600" dirty="0"/>
              <a:t/>
            </a:r>
            <a:br>
              <a:rPr lang="en-US" sz="1600" dirty="0"/>
            </a:br>
            <a:r>
              <a:rPr lang="en-US" sz="1600" dirty="0" smtClean="0"/>
              <a:t/>
            </a:r>
            <a:br>
              <a:rPr lang="en-US" sz="1600" dirty="0" smtClean="0"/>
            </a:br>
            <a:r>
              <a:rPr lang="en-US" sz="1600" dirty="0" smtClean="0"/>
              <a:t/>
            </a:r>
            <a:br>
              <a:rPr lang="en-US" sz="1600" dirty="0" smtClean="0"/>
            </a:br>
            <a:r>
              <a:rPr lang="en-US" sz="1600" dirty="0" smtClean="0"/>
              <a:t/>
            </a:r>
            <a:br>
              <a:rPr lang="en-US" sz="1600" dirty="0" smtClean="0"/>
            </a:br>
            <a:r>
              <a:rPr lang="en-US" sz="1600" dirty="0" smtClean="0">
                <a:latin typeface="+mn-lt"/>
              </a:rPr>
              <a:t/>
            </a:r>
            <a:br>
              <a:rPr lang="en-US" sz="1600" dirty="0" smtClean="0">
                <a:latin typeface="+mn-lt"/>
              </a:rPr>
            </a:br>
            <a:r>
              <a:rPr lang="en-US" sz="1600" cap="none" dirty="0" smtClean="0">
                <a:latin typeface="+mn-lt"/>
              </a:rPr>
              <a:t/>
            </a:r>
            <a:br>
              <a:rPr lang="en-US" sz="1600" cap="none" dirty="0" smtClean="0">
                <a:latin typeface="+mn-lt"/>
              </a:rPr>
            </a:br>
            <a:r>
              <a:rPr lang="en-US" sz="1600" cap="none" dirty="0" smtClean="0">
                <a:latin typeface="+mn-lt"/>
              </a:rPr>
              <a:t/>
            </a:r>
            <a:br>
              <a:rPr lang="en-US" sz="1600" cap="none" dirty="0" smtClean="0">
                <a:latin typeface="+mn-lt"/>
              </a:rPr>
            </a:br>
            <a:r>
              <a:rPr lang="en-US" sz="1600" cap="none" dirty="0" smtClean="0">
                <a:latin typeface="+mn-lt"/>
              </a:rPr>
              <a:t>Booth</a:t>
            </a:r>
            <a:r>
              <a:rPr lang="en-US" sz="1600" cap="none" dirty="0" smtClean="0">
                <a:latin typeface="+mn-lt"/>
              </a:rPr>
              <a:t>, Melanie. </a:t>
            </a:r>
            <a:r>
              <a:rPr lang="en-US" sz="1600" i="1" cap="none" dirty="0" smtClean="0">
                <a:latin typeface="+mn-lt"/>
              </a:rPr>
              <a:t>Learning Analytics: The New Black </a:t>
            </a:r>
            <a:r>
              <a:rPr lang="en-US" sz="1600" cap="none" dirty="0" smtClean="0">
                <a:latin typeface="+mn-lt"/>
              </a:rPr>
              <a:t> EDUCAUSE Review (2013)</a:t>
            </a:r>
            <a:br>
              <a:rPr lang="en-US" sz="1600" cap="none" dirty="0" smtClean="0">
                <a:latin typeface="+mn-lt"/>
              </a:rPr>
            </a:br>
            <a:r>
              <a:rPr lang="en-US" sz="1600" cap="none" dirty="0" smtClean="0">
                <a:latin typeface="+mn-lt"/>
              </a:rPr>
              <a:t/>
            </a:r>
            <a:br>
              <a:rPr lang="en-US" sz="1600" cap="none" dirty="0" smtClean="0">
                <a:latin typeface="+mn-lt"/>
              </a:rPr>
            </a:br>
            <a:r>
              <a:rPr lang="en-US" sz="1600" cap="none" dirty="0" smtClean="0">
                <a:latin typeface="+mn-lt"/>
              </a:rPr>
              <a:t>Corral, J. (2012). Learning analytics: The possibilities and the unknowns for medical education.  </a:t>
            </a:r>
            <a:br>
              <a:rPr lang="en-US" sz="1600" cap="none" dirty="0" smtClean="0">
                <a:latin typeface="+mn-lt"/>
              </a:rPr>
            </a:br>
            <a:r>
              <a:rPr lang="en-US" sz="1600" cap="none" dirty="0" smtClean="0">
                <a:latin typeface="+mn-lt"/>
              </a:rPr>
              <a:t>        Retrieved from </a:t>
            </a:r>
            <a:br>
              <a:rPr lang="en-US" sz="1600" cap="none" dirty="0" smtClean="0">
                <a:latin typeface="+mn-lt"/>
              </a:rPr>
            </a:br>
            <a:r>
              <a:rPr lang="en-US" sz="1600" cap="none" dirty="0" smtClean="0">
                <a:latin typeface="+mn-lt"/>
              </a:rPr>
              <a:t>        </a:t>
            </a:r>
            <a:r>
              <a:rPr lang="en-US" sz="1600" u="sng" cap="none" dirty="0" smtClean="0">
                <a:latin typeface="+mn-lt"/>
              </a:rPr>
              <a:t>https://www.aamc.org/members/gir/295490/june2012viewpoint-learninganalytics.html</a:t>
            </a:r>
            <a:r>
              <a:rPr lang="en-US" sz="1600" cap="none" dirty="0" smtClean="0">
                <a:latin typeface="+mn-lt"/>
              </a:rPr>
              <a:t> </a:t>
            </a:r>
            <a:r>
              <a:rPr lang="en-US" sz="1600" cap="none" dirty="0" smtClean="0">
                <a:latin typeface="+mn-lt"/>
              </a:rPr>
              <a:t/>
            </a:r>
            <a:br>
              <a:rPr lang="en-US" sz="1600" cap="none" dirty="0" smtClean="0">
                <a:latin typeface="+mn-lt"/>
              </a:rPr>
            </a:br>
            <a:r>
              <a:rPr lang="en-US" sz="1600" cap="none" dirty="0" smtClean="0">
                <a:latin typeface="+mn-lt"/>
              </a:rPr>
              <a:t/>
            </a:r>
            <a:br>
              <a:rPr lang="en-US" sz="1600" cap="none" dirty="0" smtClean="0">
                <a:latin typeface="+mn-lt"/>
              </a:rPr>
            </a:br>
            <a:r>
              <a:rPr lang="en-US" sz="1600" cap="none" dirty="0" smtClean="0">
                <a:latin typeface="+mn-lt"/>
              </a:rPr>
              <a:t>Ellis</a:t>
            </a:r>
            <a:r>
              <a:rPr lang="en-US" sz="1600" cap="none" dirty="0">
                <a:latin typeface="+mn-lt"/>
              </a:rPr>
              <a:t>, C. (2013). Broadening the scope and increasing the usefulness of learning analytics: The </a:t>
            </a:r>
            <a:r>
              <a:rPr lang="en-US" sz="1600" cap="none" dirty="0" smtClean="0">
                <a:latin typeface="+mn-lt"/>
              </a:rPr>
              <a:t/>
            </a:r>
            <a:br>
              <a:rPr lang="en-US" sz="1600" cap="none" dirty="0" smtClean="0">
                <a:latin typeface="+mn-lt"/>
              </a:rPr>
            </a:br>
            <a:r>
              <a:rPr lang="en-US" sz="1600" cap="none" dirty="0" smtClean="0">
                <a:latin typeface="+mn-lt"/>
              </a:rPr>
              <a:t>         case </a:t>
            </a:r>
            <a:r>
              <a:rPr lang="en-US" sz="1600" cap="none" dirty="0">
                <a:latin typeface="+mn-lt"/>
              </a:rPr>
              <a:t>for assessment analytics.</a:t>
            </a:r>
            <a:r>
              <a:rPr lang="en-US" sz="1600" i="1" cap="none" dirty="0">
                <a:latin typeface="+mn-lt"/>
              </a:rPr>
              <a:t> British Journal of Educational Technology, 44</a:t>
            </a:r>
            <a:r>
              <a:rPr lang="en-US" sz="1600" cap="none" dirty="0">
                <a:latin typeface="+mn-lt"/>
              </a:rPr>
              <a:t>(4), 662-664. </a:t>
            </a:r>
            <a:r>
              <a:rPr lang="en-US" sz="1600" cap="none" dirty="0" smtClean="0">
                <a:latin typeface="+mn-lt"/>
              </a:rPr>
              <a:t>   </a:t>
            </a:r>
            <a:br>
              <a:rPr lang="en-US" sz="1600" cap="none" dirty="0" smtClean="0">
                <a:latin typeface="+mn-lt"/>
              </a:rPr>
            </a:br>
            <a:r>
              <a:rPr lang="en-US" sz="1600" cap="none" dirty="0" smtClean="0">
                <a:latin typeface="+mn-lt"/>
              </a:rPr>
              <a:t>         doi:10.1111/bjet.12028 </a:t>
            </a:r>
            <a:r>
              <a:rPr lang="en-US" sz="1600" cap="none" dirty="0" smtClean="0">
                <a:latin typeface="+mn-lt"/>
              </a:rPr>
              <a:t/>
            </a:r>
            <a:br>
              <a:rPr lang="en-US" sz="1600" cap="none" dirty="0" smtClean="0">
                <a:latin typeface="+mn-lt"/>
              </a:rPr>
            </a:br>
            <a:r>
              <a:rPr lang="en-US" sz="1600" cap="none" dirty="0" smtClean="0">
                <a:latin typeface="+mn-lt"/>
              </a:rPr>
              <a:t/>
            </a:r>
            <a:br>
              <a:rPr lang="en-US" sz="1600" cap="none" dirty="0" smtClean="0">
                <a:latin typeface="+mn-lt"/>
              </a:rPr>
            </a:br>
            <a:r>
              <a:rPr lang="en-US" sz="1600" cap="none" dirty="0" err="1">
                <a:latin typeface="+mn-lt"/>
              </a:rPr>
              <a:t>Greller</a:t>
            </a:r>
            <a:r>
              <a:rPr lang="en-US" sz="1600" cap="none" dirty="0">
                <a:latin typeface="+mn-lt"/>
              </a:rPr>
              <a:t>, W., &amp; </a:t>
            </a:r>
            <a:r>
              <a:rPr lang="en-US" sz="1600" cap="none" dirty="0" err="1">
                <a:latin typeface="+mn-lt"/>
              </a:rPr>
              <a:t>Drachsler</a:t>
            </a:r>
            <a:r>
              <a:rPr lang="en-US" sz="1600" cap="none" dirty="0">
                <a:latin typeface="+mn-lt"/>
              </a:rPr>
              <a:t>, H. (2012). Translating learning into numbers: A generic </a:t>
            </a:r>
            <a:r>
              <a:rPr lang="en-US" sz="1600" cap="none" dirty="0" smtClean="0">
                <a:latin typeface="+mn-lt"/>
              </a:rPr>
              <a:t>framework    	for learning </a:t>
            </a:r>
            <a:r>
              <a:rPr lang="en-US" sz="1600" cap="none" dirty="0">
                <a:latin typeface="+mn-lt"/>
              </a:rPr>
              <a:t>analytics.</a:t>
            </a:r>
            <a:r>
              <a:rPr lang="en-US" sz="1600" i="1" cap="none" dirty="0">
                <a:latin typeface="+mn-lt"/>
              </a:rPr>
              <a:t> Journal of Educational Technology &amp; Society, 15</a:t>
            </a:r>
            <a:r>
              <a:rPr lang="en-US" sz="1600" cap="none" dirty="0">
                <a:latin typeface="+mn-lt"/>
              </a:rPr>
              <a:t>(3), 42-57.</a:t>
            </a:r>
            <a:r>
              <a:rPr lang="en-US" sz="1600" cap="none" dirty="0" smtClean="0">
                <a:latin typeface="+mn-lt"/>
              </a:rPr>
              <a:t/>
            </a:r>
            <a:br>
              <a:rPr lang="en-US" sz="1600" cap="none" dirty="0" smtClean="0">
                <a:latin typeface="+mn-lt"/>
              </a:rPr>
            </a:br>
            <a:r>
              <a:rPr lang="en-US" sz="1600" cap="none" dirty="0" smtClean="0">
                <a:latin typeface="+mn-lt"/>
              </a:rPr>
              <a:t/>
            </a:r>
            <a:br>
              <a:rPr lang="en-US" sz="1600" cap="none" dirty="0" smtClean="0">
                <a:latin typeface="+mn-lt"/>
              </a:rPr>
            </a:br>
            <a:r>
              <a:rPr lang="en-US" sz="1600" cap="none" dirty="0" err="1" smtClean="0">
                <a:latin typeface="+mn-lt"/>
              </a:rPr>
              <a:t>Esichaikul</a:t>
            </a:r>
            <a:r>
              <a:rPr lang="en-US" sz="1600" cap="none" dirty="0" smtClean="0">
                <a:latin typeface="+mn-lt"/>
              </a:rPr>
              <a:t>, V. (Unknown). Student </a:t>
            </a:r>
            <a:r>
              <a:rPr lang="en-US" sz="1600" cap="none" dirty="0" smtClean="0">
                <a:latin typeface="+mn-lt"/>
              </a:rPr>
              <a:t>modeling </a:t>
            </a:r>
            <a:r>
              <a:rPr lang="en-US" sz="1600" cap="none" dirty="0" smtClean="0">
                <a:latin typeface="+mn-lt"/>
              </a:rPr>
              <a:t>in adaptive e-learning systems. Knowledge    </a:t>
            </a:r>
            <a:br>
              <a:rPr lang="en-US" sz="1600" cap="none" dirty="0" smtClean="0">
                <a:latin typeface="+mn-lt"/>
              </a:rPr>
            </a:br>
            <a:r>
              <a:rPr lang="en-US" sz="1600" cap="none" dirty="0" smtClean="0">
                <a:latin typeface="+mn-lt"/>
              </a:rPr>
              <a:t>        Management &amp; E-Learning: An International Journal, Vol. 3, No. 3. </a:t>
            </a:r>
            <a:br>
              <a:rPr lang="en-US" sz="1600" cap="none" dirty="0" smtClean="0">
                <a:latin typeface="+mn-lt"/>
              </a:rPr>
            </a:br>
            <a:r>
              <a:rPr lang="en-US" sz="1600" cap="none" dirty="0" smtClean="0">
                <a:latin typeface="+mn-lt"/>
              </a:rPr>
              <a:t> </a:t>
            </a:r>
            <a:br>
              <a:rPr lang="en-US" sz="1600" cap="none" dirty="0" smtClean="0">
                <a:latin typeface="+mn-lt"/>
              </a:rPr>
            </a:br>
            <a:r>
              <a:rPr lang="en-US" sz="1600" cap="none" dirty="0" smtClean="0">
                <a:latin typeface="+mn-lt"/>
              </a:rPr>
              <a:t>Newman, A. (2013). 2013: The year of adaptive learning.  Retrieved from: </a:t>
            </a:r>
            <a:br>
              <a:rPr lang="en-US" sz="1600" cap="none" dirty="0" smtClean="0">
                <a:latin typeface="+mn-lt"/>
              </a:rPr>
            </a:br>
            <a:r>
              <a:rPr lang="en-US" sz="1600" cap="none" dirty="0" smtClean="0">
                <a:latin typeface="+mn-lt"/>
              </a:rPr>
              <a:t>        </a:t>
            </a:r>
            <a:r>
              <a:rPr lang="en-US" sz="1600" u="sng" cap="none" dirty="0" smtClean="0">
                <a:latin typeface="+mn-lt"/>
              </a:rPr>
              <a:t>http://</a:t>
            </a:r>
            <a:r>
              <a:rPr lang="en-US" sz="1600" u="sng" cap="none" dirty="0" smtClean="0">
                <a:latin typeface="+mn-lt"/>
              </a:rPr>
              <a:t>www.impatientoptimists.org/Posts/2013/04/2013-The-Year-of-Adaptive-</a:t>
            </a:r>
            <a:r>
              <a:rPr lang="en-US" sz="1600" cap="none" dirty="0" smtClean="0">
                <a:latin typeface="+mn-lt"/>
              </a:rPr>
              <a:t>	</a:t>
            </a:r>
            <a:r>
              <a:rPr lang="en-US" sz="1600" u="sng" cap="none" dirty="0" smtClean="0">
                <a:latin typeface="+mn-lt"/>
              </a:rPr>
              <a:t>Learning</a:t>
            </a:r>
            <a:r>
              <a:rPr lang="en-US" sz="1600" cap="none" dirty="0" smtClean="0">
                <a:latin typeface="+mn-lt"/>
              </a:rPr>
              <a:t>. </a:t>
            </a:r>
            <a:r>
              <a:rPr lang="en-US" sz="1600" dirty="0" smtClean="0"/>
              <a:t/>
            </a:r>
            <a:br>
              <a:rPr lang="en-US" sz="1600" dirty="0" smtClean="0"/>
            </a:br>
            <a:r>
              <a:rPr lang="en-US" sz="1600" dirty="0" smtClean="0"/>
              <a:t/>
            </a:r>
            <a:br>
              <a:rPr lang="en-US" sz="1600" dirty="0" smtClean="0"/>
            </a:br>
            <a:r>
              <a:rPr lang="en-US" sz="1600" dirty="0" smtClean="0"/>
              <a:t/>
            </a:r>
            <a:br>
              <a:rPr lang="en-US" sz="1600" dirty="0" smtClean="0"/>
            </a:br>
            <a:r>
              <a:rPr lang="en-US" sz="1600" dirty="0" smtClean="0"/>
              <a:t/>
            </a:r>
            <a:br>
              <a:rPr lang="en-US" sz="1600" dirty="0" smtClean="0"/>
            </a:br>
            <a:r>
              <a:rPr lang="en-US" sz="1600" dirty="0" smtClean="0"/>
              <a:t/>
            </a:r>
            <a:br>
              <a:rPr lang="en-US" sz="1600" dirty="0" smtClean="0"/>
            </a:br>
            <a:r>
              <a:rPr lang="en-US" sz="1600" dirty="0" smtClean="0"/>
              <a:t/>
            </a:r>
            <a:br>
              <a:rPr lang="en-US" sz="1600" dirty="0" smtClean="0"/>
            </a:br>
            <a:r>
              <a:rPr lang="en-US" sz="1600" dirty="0" smtClean="0"/>
              <a:t/>
            </a:r>
            <a:br>
              <a:rPr lang="en-US" sz="1600" dirty="0" smtClean="0"/>
            </a:br>
            <a:r>
              <a:rPr lang="en-US" sz="1600" dirty="0" smtClean="0"/>
              <a:t/>
            </a:r>
            <a:br>
              <a:rPr lang="en-US" sz="1600" dirty="0" smtClean="0"/>
            </a:br>
            <a:r>
              <a:rPr lang="en-US" sz="1600" dirty="0"/>
              <a:t/>
            </a:r>
            <a:br>
              <a:rPr lang="en-US" sz="1600" dirty="0"/>
            </a:br>
            <a:r>
              <a:rPr lang="en-US" sz="1600" dirty="0" smtClean="0"/>
              <a:t/>
            </a:r>
            <a:br>
              <a:rPr lang="en-US" sz="1600" dirty="0" smtClean="0"/>
            </a:br>
            <a:r>
              <a:rPr lang="en-US" sz="1600" dirty="0"/>
              <a:t/>
            </a:r>
            <a:br>
              <a:rPr lang="en-US" sz="1600" dirty="0"/>
            </a:br>
            <a:endParaRPr lang="en-US" sz="1600" dirty="0"/>
          </a:p>
        </p:txBody>
      </p:sp>
      <p:sp>
        <p:nvSpPr>
          <p:cNvPr id="5" name="TextBox 4"/>
          <p:cNvSpPr txBox="1"/>
          <p:nvPr/>
        </p:nvSpPr>
        <p:spPr>
          <a:xfrm>
            <a:off x="2209800" y="533400"/>
            <a:ext cx="4648200" cy="646331"/>
          </a:xfrm>
          <a:prstGeom prst="rect">
            <a:avLst/>
          </a:prstGeom>
          <a:noFill/>
        </p:spPr>
        <p:txBody>
          <a:bodyPr wrap="square" rtlCol="0">
            <a:spAutoFit/>
          </a:bodyPr>
          <a:lstStyle/>
          <a:p>
            <a:pPr algn="ctr"/>
            <a:r>
              <a:rPr lang="en-US" sz="3600" b="1" dirty="0" smtClean="0"/>
              <a:t>Bibliography</a:t>
            </a:r>
            <a:endParaRPr lang="en-US" sz="3600" b="1" dirty="0"/>
          </a:p>
        </p:txBody>
      </p:sp>
    </p:spTree>
    <p:extLst>
      <p:ext uri="{BB962C8B-B14F-4D97-AF65-F5344CB8AC3E}">
        <p14:creationId xmlns:p14="http://schemas.microsoft.com/office/powerpoint/2010/main" val="323875533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Tm="7000">
        <p15:prstTrans prst="fallOver"/>
      </p:transition>
    </mc:Choice>
    <mc:Fallback>
      <p:transition spd="slow" advTm="7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5814" y="304800"/>
            <a:ext cx="7429499" cy="1478570"/>
          </a:xfrm>
        </p:spPr>
        <p:txBody>
          <a:bodyPr>
            <a:noAutofit/>
          </a:bodyPr>
          <a:lstStyle/>
          <a:p>
            <a:r>
              <a:rPr lang="en-US" b="1" dirty="0" smtClean="0"/>
              <a:t>Learning Analytics</a:t>
            </a:r>
            <a:endParaRPr lang="en-US" b="1" dirty="0"/>
          </a:p>
        </p:txBody>
      </p:sp>
      <p:sp>
        <p:nvSpPr>
          <p:cNvPr id="3" name="Content Placeholder 2"/>
          <p:cNvSpPr>
            <a:spLocks noGrp="1"/>
          </p:cNvSpPr>
          <p:nvPr>
            <p:ph idx="1"/>
          </p:nvPr>
        </p:nvSpPr>
        <p:spPr>
          <a:xfrm>
            <a:off x="962440" y="1981200"/>
            <a:ext cx="7429499" cy="3541714"/>
          </a:xfrm>
        </p:spPr>
        <p:txBody>
          <a:bodyPr/>
          <a:lstStyle/>
          <a:p>
            <a:r>
              <a:rPr lang="en-US" dirty="0" smtClean="0"/>
              <a:t>Overview</a:t>
            </a:r>
          </a:p>
          <a:p>
            <a:r>
              <a:rPr lang="en-US" dirty="0" smtClean="0"/>
              <a:t>Benefits and Limitations</a:t>
            </a:r>
          </a:p>
          <a:p>
            <a:r>
              <a:rPr lang="en-US" dirty="0" smtClean="0"/>
              <a:t>Educational Applications</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469395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Click="0" advTm="11000">
        <p15:prstTrans prst="fallOver"/>
      </p:transition>
    </mc:Choice>
    <mc:Fallback>
      <p:transition spd="slow" advClick="0" advTm="1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350230"/>
            <a:ext cx="7429499" cy="1478570"/>
          </a:xfrm>
        </p:spPr>
        <p:txBody>
          <a:bodyPr>
            <a:normAutofit/>
          </a:bodyPr>
          <a:lstStyle/>
          <a:p>
            <a:pPr algn="ctr"/>
            <a:r>
              <a:rPr lang="en-US" b="1" dirty="0" smtClean="0"/>
              <a:t>B</a:t>
            </a:r>
            <a:r>
              <a:rPr lang="en-US" b="1" cap="none" dirty="0" smtClean="0"/>
              <a:t>ibliography</a:t>
            </a:r>
            <a:endParaRPr lang="en-US" b="1" cap="none" dirty="0"/>
          </a:p>
        </p:txBody>
      </p:sp>
      <p:sp>
        <p:nvSpPr>
          <p:cNvPr id="3" name="Content Placeholder 2"/>
          <p:cNvSpPr>
            <a:spLocks noGrp="1"/>
          </p:cNvSpPr>
          <p:nvPr>
            <p:ph idx="1"/>
          </p:nvPr>
        </p:nvSpPr>
        <p:spPr>
          <a:xfrm>
            <a:off x="914400" y="1828800"/>
            <a:ext cx="7429499" cy="4379913"/>
          </a:xfrm>
        </p:spPr>
        <p:txBody>
          <a:bodyPr>
            <a:normAutofit/>
          </a:bodyPr>
          <a:lstStyle/>
          <a:p>
            <a:pPr>
              <a:buNone/>
            </a:pPr>
            <a:r>
              <a:rPr lang="en-US" sz="1600" dirty="0" err="1" smtClean="0"/>
              <a:t>Greller</a:t>
            </a:r>
            <a:r>
              <a:rPr lang="en-US" sz="1600" dirty="0" smtClean="0"/>
              <a:t>, W., &amp; </a:t>
            </a:r>
            <a:r>
              <a:rPr lang="en-US" sz="1600" dirty="0" err="1" smtClean="0"/>
              <a:t>Drachsler</a:t>
            </a:r>
            <a:r>
              <a:rPr lang="en-US" sz="1600" dirty="0" smtClean="0"/>
              <a:t>, H. (2012). Translating learning into numbers: A generic framework for learning analytics.</a:t>
            </a:r>
            <a:r>
              <a:rPr lang="en-US" sz="1600" i="1" dirty="0" smtClean="0"/>
              <a:t> Journal of Educational Technology &amp; Society, 15</a:t>
            </a:r>
            <a:r>
              <a:rPr lang="en-US" sz="1600" dirty="0" smtClean="0"/>
              <a:t>(3), 42-57.</a:t>
            </a:r>
          </a:p>
          <a:p>
            <a:pPr>
              <a:buNone/>
            </a:pPr>
            <a:r>
              <a:rPr lang="en-US" sz="1600" dirty="0" smtClean="0"/>
              <a:t> </a:t>
            </a:r>
            <a:r>
              <a:rPr lang="en-US" sz="1600" dirty="0"/>
              <a:t>New Media Consortium. (2014). Horizon report: K-12 education edition 2014. Available </a:t>
            </a:r>
            <a:r>
              <a:rPr lang="en-US" sz="1600" dirty="0" smtClean="0"/>
              <a:t>online at </a:t>
            </a:r>
            <a:r>
              <a:rPr lang="en-US" sz="1600" u="sng" dirty="0"/>
              <a:t>http://www.nmc.org/publications/2014-horizon-reportk12</a:t>
            </a:r>
            <a:endParaRPr lang="en-US" sz="1600" u="sng" dirty="0" smtClean="0"/>
          </a:p>
          <a:p>
            <a:pPr>
              <a:buNone/>
            </a:pPr>
            <a:r>
              <a:rPr lang="en-US" sz="1600" dirty="0" smtClean="0"/>
              <a:t>Slade, S., &amp; </a:t>
            </a:r>
            <a:r>
              <a:rPr lang="en-US" sz="1600" dirty="0" err="1" smtClean="0"/>
              <a:t>Prinsloo</a:t>
            </a:r>
            <a:r>
              <a:rPr lang="en-US" sz="1600" dirty="0" smtClean="0"/>
              <a:t>, P. (2013). Learning analytics: Ethical issues and dilemmas.</a:t>
            </a:r>
            <a:r>
              <a:rPr lang="en-US" sz="1600" i="1" dirty="0" smtClean="0"/>
              <a:t> American Behavioral Scientist, 57</a:t>
            </a:r>
            <a:r>
              <a:rPr lang="en-US" sz="1600" dirty="0" smtClean="0"/>
              <a:t>(10), 1510-1529. doi:10.1177/0002764213479366 </a:t>
            </a:r>
            <a:endParaRPr lang="en-US" sz="1600" b="1" dirty="0" smtClean="0"/>
          </a:p>
          <a:p>
            <a:pPr>
              <a:buNone/>
            </a:pPr>
            <a:r>
              <a:rPr lang="en-US" sz="1600" dirty="0" smtClean="0"/>
              <a:t>Society of learning analytics research (2013). </a:t>
            </a:r>
            <a:r>
              <a:rPr lang="en-US" sz="1600" i="1" dirty="0" smtClean="0"/>
              <a:t>Computational Approaches to Analyzing Student performance: Methods and Applications</a:t>
            </a:r>
            <a:r>
              <a:rPr lang="en-US" sz="1600" dirty="0" smtClean="0"/>
              <a:t> Retrieved on September 26, 2014 </a:t>
            </a:r>
            <a:r>
              <a:rPr lang="en-US" sz="1600" dirty="0" smtClean="0"/>
              <a:t>from </a:t>
            </a:r>
            <a:r>
              <a:rPr lang="en-US" sz="1600" u="sng" dirty="0" smtClean="0"/>
              <a:t>http</a:t>
            </a:r>
            <a:r>
              <a:rPr lang="en-US" sz="1600" u="sng" dirty="0" smtClean="0"/>
              <a:t>://solaresearch.org/?</a:t>
            </a:r>
            <a:r>
              <a:rPr lang="en-US" sz="1600" u="sng" dirty="0" smtClean="0"/>
              <a:t>s=application&amp;submit=Go</a:t>
            </a:r>
          </a:p>
          <a:p>
            <a:pPr>
              <a:buNone/>
            </a:pPr>
            <a:endParaRPr lang="en-US" sz="1600"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advTm="0">
        <p15:prstTrans prst="fallOver"/>
      </p:transition>
    </mc:Choice>
    <mc:Fallback>
      <p:transition spd="slow" advTm="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6060" y="304800"/>
            <a:ext cx="7840265" cy="1478570"/>
          </a:xfrm>
        </p:spPr>
        <p:txBody>
          <a:bodyPr>
            <a:normAutofit/>
          </a:bodyPr>
          <a:lstStyle/>
          <a:p>
            <a:r>
              <a:rPr lang="en-US" b="1" dirty="0" smtClean="0"/>
              <a:t>Overview of Learning Analytics</a:t>
            </a:r>
            <a:endParaRPr lang="en-US" b="1" dirty="0"/>
          </a:p>
        </p:txBody>
      </p:sp>
      <p:sp>
        <p:nvSpPr>
          <p:cNvPr id="3" name="Content Placeholder 2"/>
          <p:cNvSpPr>
            <a:spLocks noGrp="1"/>
          </p:cNvSpPr>
          <p:nvPr>
            <p:ph idx="1"/>
          </p:nvPr>
        </p:nvSpPr>
        <p:spPr/>
        <p:txBody>
          <a:bodyPr/>
          <a:lstStyle/>
          <a:p>
            <a:r>
              <a:rPr lang="en-US" dirty="0" smtClean="0"/>
              <a:t>Learning Analytics is considered an emerging technology</a:t>
            </a:r>
          </a:p>
          <a:p>
            <a:r>
              <a:rPr lang="en-US" dirty="0" smtClean="0"/>
              <a:t>Originally designed to track and analyze consumer spending trends</a:t>
            </a:r>
          </a:p>
          <a:p>
            <a:r>
              <a:rPr lang="en-US" dirty="0" smtClean="0"/>
              <a:t>Data analysis and research are now being utilized to inform decision making in educational systems</a:t>
            </a:r>
          </a:p>
          <a:p>
            <a:endParaRPr lang="en-US" dirty="0" smtClean="0"/>
          </a:p>
          <a:p>
            <a:endParaRPr lang="en-US" dirty="0"/>
          </a:p>
        </p:txBody>
      </p:sp>
      <p:pic>
        <p:nvPicPr>
          <p:cNvPr id="8" name="~PP63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8696325" y="6410325"/>
            <a:ext cx="304800" cy="304800"/>
          </a:xfrm>
          <a:prstGeom prst="rect">
            <a:avLst/>
          </a:prstGeom>
        </p:spPr>
      </p:pic>
    </p:spTree>
    <p:extLst>
      <p:ext uri="{BB962C8B-B14F-4D97-AF65-F5344CB8AC3E}">
        <p14:creationId xmlns:p14="http://schemas.microsoft.com/office/powerpoint/2010/main" val="3913279315"/>
      </p:ext>
    </p:extLst>
  </p:cSld>
  <p:clrMapOvr>
    <a:masterClrMapping/>
  </p:clrMapOvr>
  <mc:AlternateContent xmlns:mc="http://schemas.openxmlformats.org/markup-compatibility/2006">
    <mc:Choice xmlns:p14="http://schemas.microsoft.com/office/powerpoint/2010/main" Requires="p14">
      <p:transition spd="med" p14:dur="700" advClick="0" advTm="22110">
        <p:fade/>
      </p:transition>
    </mc:Choice>
    <mc:Fallback>
      <p:transition spd="med" advClick="0" advTm="221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6060" y="381000"/>
            <a:ext cx="7754540" cy="1478570"/>
          </a:xfrm>
        </p:spPr>
        <p:txBody>
          <a:bodyPr/>
          <a:lstStyle/>
          <a:p>
            <a:r>
              <a:rPr lang="en-US" b="1" dirty="0" smtClean="0"/>
              <a:t>Overview of Learning Analytics</a:t>
            </a:r>
            <a:endParaRPr lang="en-US" dirty="0"/>
          </a:p>
        </p:txBody>
      </p:sp>
      <p:sp>
        <p:nvSpPr>
          <p:cNvPr id="3" name="Content Placeholder 2"/>
          <p:cNvSpPr>
            <a:spLocks noGrp="1"/>
          </p:cNvSpPr>
          <p:nvPr>
            <p:ph idx="1"/>
          </p:nvPr>
        </p:nvSpPr>
        <p:spPr/>
        <p:txBody>
          <a:bodyPr/>
          <a:lstStyle/>
          <a:p>
            <a:r>
              <a:rPr lang="en-US" dirty="0" smtClean="0"/>
              <a:t>Adaptive learning data provides insights about student interactions with online texts and courseware.</a:t>
            </a:r>
          </a:p>
          <a:p>
            <a:r>
              <a:rPr lang="en-US" dirty="0" smtClean="0"/>
              <a:t>Analysis of education-related data can provide policymakers and administrators with indicators of educational progress  to improve instruction.</a:t>
            </a:r>
          </a:p>
          <a:p>
            <a:endParaRPr lang="en-US" dirty="0" smtClean="0"/>
          </a:p>
          <a:p>
            <a:endParaRPr lang="en-US" dirty="0" smtClean="0"/>
          </a:p>
          <a:p>
            <a:endParaRPr lang="en-US" dirty="0"/>
          </a:p>
        </p:txBody>
      </p:sp>
      <p:pic>
        <p:nvPicPr>
          <p:cNvPr id="5" name="~PP288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8696325" y="6410325"/>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19411">
        <p:fade/>
      </p:transition>
    </mc:Choice>
    <mc:Fallback>
      <p:transition spd="med" advTm="1941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6060" y="707231"/>
            <a:ext cx="8229600" cy="1143000"/>
          </a:xfrm>
        </p:spPr>
        <p:txBody>
          <a:bodyPr>
            <a:normAutofit/>
          </a:bodyPr>
          <a:lstStyle/>
          <a:p>
            <a:r>
              <a:rPr lang="en-US" sz="4000" b="1" dirty="0" smtClean="0"/>
              <a:t>Adaptive Learning Systems</a:t>
            </a:r>
            <a:r>
              <a:rPr lang="en-US" dirty="0" smtClean="0"/>
              <a:t/>
            </a:r>
            <a:br>
              <a:rPr lang="en-US" dirty="0" smtClean="0"/>
            </a:br>
            <a:endParaRPr lang="en-US" dirty="0"/>
          </a:p>
        </p:txBody>
      </p:sp>
      <p:sp>
        <p:nvSpPr>
          <p:cNvPr id="3" name="Content Placeholder 2"/>
          <p:cNvSpPr>
            <a:spLocks noGrp="1"/>
          </p:cNvSpPr>
          <p:nvPr>
            <p:ph idx="1"/>
          </p:nvPr>
        </p:nvSpPr>
        <p:spPr>
          <a:xfrm>
            <a:off x="856060" y="1853544"/>
            <a:ext cx="7429499" cy="3541714"/>
          </a:xfrm>
        </p:spPr>
        <p:txBody>
          <a:bodyPr/>
          <a:lstStyle/>
          <a:p>
            <a:r>
              <a:rPr lang="en-US" dirty="0" smtClean="0"/>
              <a:t>Adaptive Learning Systems can be categorized into three distinct models (</a:t>
            </a:r>
            <a:r>
              <a:rPr lang="en-US" dirty="0" err="1" smtClean="0"/>
              <a:t>Esichaikul</a:t>
            </a:r>
            <a:r>
              <a:rPr lang="en-US" dirty="0" smtClean="0"/>
              <a:t>, Unknown).</a:t>
            </a:r>
          </a:p>
          <a:p>
            <a:r>
              <a:rPr lang="en-US" dirty="0" smtClean="0"/>
              <a:t>Domain Model</a:t>
            </a:r>
          </a:p>
          <a:p>
            <a:r>
              <a:rPr lang="en-US" dirty="0" smtClean="0"/>
              <a:t>Student Model</a:t>
            </a:r>
          </a:p>
          <a:p>
            <a:r>
              <a:rPr lang="en-US" dirty="0" smtClean="0"/>
              <a:t>Adaptive Model</a:t>
            </a:r>
          </a:p>
          <a:p>
            <a:endParaRPr lang="en-US" dirty="0"/>
          </a:p>
        </p:txBody>
      </p:sp>
      <p:pic>
        <p:nvPicPr>
          <p:cNvPr id="5" name="Picture 4" descr="digital-globe-and-hand-10071880.jpg"/>
          <p:cNvPicPr>
            <a:picLocks noChangeAspect="1"/>
          </p:cNvPicPr>
          <p:nvPr/>
        </p:nvPicPr>
        <p:blipFill>
          <a:blip r:embed="rId4" cstate="print"/>
          <a:stretch>
            <a:fillRect/>
          </a:stretch>
        </p:blipFill>
        <p:spPr>
          <a:xfrm>
            <a:off x="4495800" y="3095681"/>
            <a:ext cx="3084945" cy="2036063"/>
          </a:xfrm>
          <a:prstGeom prst="rect">
            <a:avLst/>
          </a:prstGeom>
        </p:spPr>
      </p:pic>
      <p:pic>
        <p:nvPicPr>
          <p:cNvPr id="6" name="~PP30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696325" y="6410325"/>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12230">
        <p:fade/>
      </p:transition>
    </mc:Choice>
    <mc:Fallback>
      <p:transition spd="med" advClick="0" advTm="122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250" y="228600"/>
            <a:ext cx="7429499" cy="1478570"/>
          </a:xfrm>
        </p:spPr>
        <p:txBody>
          <a:bodyPr/>
          <a:lstStyle/>
          <a:p>
            <a:r>
              <a:rPr lang="en-US" b="1" dirty="0" smtClean="0"/>
              <a:t>Adaptive Learning Models</a:t>
            </a:r>
            <a:endParaRPr lang="en-US" b="1" dirty="0"/>
          </a:p>
        </p:txBody>
      </p:sp>
      <p:sp>
        <p:nvSpPr>
          <p:cNvPr id="3" name="Content Placeholder 2"/>
          <p:cNvSpPr>
            <a:spLocks noGrp="1"/>
          </p:cNvSpPr>
          <p:nvPr>
            <p:ph idx="1"/>
          </p:nvPr>
        </p:nvSpPr>
        <p:spPr>
          <a:xfrm>
            <a:off x="857250" y="1447800"/>
            <a:ext cx="7829550" cy="4525963"/>
          </a:xfrm>
        </p:spPr>
        <p:txBody>
          <a:bodyPr>
            <a:normAutofit fontScale="92500" lnSpcReduction="10000"/>
          </a:bodyPr>
          <a:lstStyle/>
          <a:p>
            <a:r>
              <a:rPr lang="en-US" dirty="0" smtClean="0"/>
              <a:t>The Domain Model can be viewed as a data repository that consists of topics, content or nodes related to the design structure of the represented data.</a:t>
            </a:r>
          </a:p>
          <a:p>
            <a:endParaRPr lang="en-US" dirty="0" smtClean="0"/>
          </a:p>
          <a:p>
            <a:r>
              <a:rPr lang="en-US" dirty="0" smtClean="0"/>
              <a:t>The Student Model stores all of the student information related to their domain knowledge, behavior and learning level.</a:t>
            </a:r>
          </a:p>
          <a:p>
            <a:endParaRPr lang="en-US" dirty="0" smtClean="0"/>
          </a:p>
          <a:p>
            <a:r>
              <a:rPr lang="en-US" dirty="0" smtClean="0"/>
              <a:t>The Adaptive Model incorporates adaptive theory by combining the domain model and the student model.  The learning objectives and student levels are matched for student use.  </a:t>
            </a:r>
            <a:endParaRPr lang="en-US" dirty="0"/>
          </a:p>
        </p:txBody>
      </p:sp>
      <p:pic>
        <p:nvPicPr>
          <p:cNvPr id="5" name="~PP29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8696325" y="6410325"/>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Click="0" advTm="33581">
        <p:fade/>
      </p:transition>
    </mc:Choice>
    <mc:Fallback>
      <p:transition spd="med" advClick="0" advTm="335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250" y="381000"/>
            <a:ext cx="7429499" cy="1478570"/>
          </a:xfrm>
        </p:spPr>
        <p:txBody>
          <a:bodyPr/>
          <a:lstStyle/>
          <a:p>
            <a:r>
              <a:rPr lang="en-US" b="1" dirty="0" smtClean="0"/>
              <a:t>Benefits of Learning Analytics</a:t>
            </a:r>
            <a:endParaRPr lang="en-US" b="1" dirty="0"/>
          </a:p>
        </p:txBody>
      </p:sp>
      <p:sp>
        <p:nvSpPr>
          <p:cNvPr id="3" name="Content Placeholder 2"/>
          <p:cNvSpPr>
            <a:spLocks noGrp="1"/>
          </p:cNvSpPr>
          <p:nvPr>
            <p:ph idx="1"/>
          </p:nvPr>
        </p:nvSpPr>
        <p:spPr>
          <a:xfrm>
            <a:off x="857250" y="1823126"/>
            <a:ext cx="7829550" cy="4272873"/>
          </a:xfrm>
        </p:spPr>
        <p:txBody>
          <a:bodyPr>
            <a:normAutofit fontScale="92500" lnSpcReduction="20000"/>
          </a:bodyPr>
          <a:lstStyle/>
          <a:p>
            <a:pPr marL="228600" lvl="1">
              <a:spcBef>
                <a:spcPts val="1000"/>
              </a:spcBef>
            </a:pPr>
            <a:r>
              <a:rPr lang="en-US" sz="2600" dirty="0" smtClean="0"/>
              <a:t>There are three </a:t>
            </a:r>
            <a:r>
              <a:rPr lang="en-US" sz="2600" dirty="0" smtClean="0"/>
              <a:t>groups </a:t>
            </a:r>
            <a:r>
              <a:rPr lang="en-US" sz="2600" dirty="0" smtClean="0"/>
              <a:t>that can benefit from Learning Analytics </a:t>
            </a:r>
            <a:r>
              <a:rPr lang="en-US" sz="1400" dirty="0"/>
              <a:t>(</a:t>
            </a:r>
            <a:r>
              <a:rPr lang="en-US" sz="1400" dirty="0" err="1"/>
              <a:t>Greller</a:t>
            </a:r>
            <a:r>
              <a:rPr lang="en-US" sz="1400" dirty="0"/>
              <a:t>, &amp; </a:t>
            </a:r>
            <a:r>
              <a:rPr lang="en-US" sz="1400" dirty="0" err="1"/>
              <a:t>Drachsler</a:t>
            </a:r>
            <a:r>
              <a:rPr lang="en-US" sz="1400" dirty="0"/>
              <a:t>, 2012</a:t>
            </a:r>
            <a:r>
              <a:rPr lang="en-US" sz="1400" dirty="0" smtClean="0"/>
              <a:t>)</a:t>
            </a:r>
            <a:endParaRPr lang="en-US" dirty="0" smtClean="0"/>
          </a:p>
          <a:p>
            <a:pPr lvl="1"/>
            <a:r>
              <a:rPr lang="en-US" sz="2200" dirty="0" smtClean="0"/>
              <a:t>Students</a:t>
            </a:r>
            <a:endParaRPr lang="en-US" sz="2200" dirty="0" smtClean="0"/>
          </a:p>
          <a:p>
            <a:pPr lvl="1"/>
            <a:r>
              <a:rPr lang="en-US" sz="2200" dirty="0" smtClean="0"/>
              <a:t>Teachers </a:t>
            </a:r>
          </a:p>
          <a:p>
            <a:pPr lvl="1"/>
            <a:r>
              <a:rPr lang="en-US" sz="2200" dirty="0" smtClean="0"/>
              <a:t>Educational Institutions</a:t>
            </a:r>
          </a:p>
          <a:p>
            <a:pPr lvl="1"/>
            <a:endParaRPr lang="en-US" dirty="0" smtClean="0"/>
          </a:p>
          <a:p>
            <a:pPr lvl="1"/>
            <a:endParaRPr lang="en-US" dirty="0"/>
          </a:p>
          <a:p>
            <a:pPr lvl="1"/>
            <a:endParaRPr lang="en-US" dirty="0"/>
          </a:p>
          <a:p>
            <a:pPr marL="457200" lvl="1" indent="0">
              <a:buNone/>
            </a:pPr>
            <a:r>
              <a:rPr lang="en-US" sz="1800" dirty="0" smtClean="0"/>
              <a:t>					</a:t>
            </a:r>
          </a:p>
          <a:p>
            <a:pPr marL="457200" lvl="1" indent="0">
              <a:buNone/>
            </a:pPr>
            <a:r>
              <a:rPr lang="en-US" sz="1800" dirty="0"/>
              <a:t>	</a:t>
            </a:r>
            <a:r>
              <a:rPr lang="en-US" sz="1800" dirty="0" smtClean="0"/>
              <a:t>		</a:t>
            </a:r>
          </a:p>
          <a:p>
            <a:pPr marL="457200" lvl="1" indent="0">
              <a:buNone/>
            </a:pPr>
            <a:r>
              <a:rPr lang="en-US" sz="1800" dirty="0"/>
              <a:t>	</a:t>
            </a:r>
            <a:r>
              <a:rPr lang="en-US" sz="1800" dirty="0" smtClean="0"/>
              <a:t>					</a:t>
            </a:r>
            <a:endParaRPr lang="en-US" sz="1400" dirty="0"/>
          </a:p>
        </p:txBody>
      </p:sp>
      <p:pic>
        <p:nvPicPr>
          <p:cNvPr id="5" name="Benefit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3118" y="6095999"/>
            <a:ext cx="487363" cy="487363"/>
          </a:xfrm>
          <a:prstGeom prst="rect">
            <a:avLst/>
          </a:prstGeom>
        </p:spPr>
      </p:pic>
    </p:spTree>
    <p:extLst>
      <p:ext uri="{BB962C8B-B14F-4D97-AF65-F5344CB8AC3E}">
        <p14:creationId xmlns:p14="http://schemas.microsoft.com/office/powerpoint/2010/main" val="549423058"/>
      </p:ext>
    </p:extLst>
  </p:cSld>
  <p:clrMapOvr>
    <a:masterClrMapping/>
  </p:clrMapOvr>
  <mc:AlternateContent xmlns:mc="http://schemas.openxmlformats.org/markup-compatibility/2006">
    <mc:Choice xmlns:p14="http://schemas.microsoft.com/office/powerpoint/2010/main" Requires="p14">
      <p:transition spd="med" p14:dur="700" advClick="0" advTm="10000">
        <p:fade/>
      </p:transition>
    </mc:Choice>
    <mc:Fallback>
      <p:transition spd="med"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7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7429499" cy="1478570"/>
          </a:xfrm>
        </p:spPr>
        <p:txBody>
          <a:bodyPr/>
          <a:lstStyle/>
          <a:p>
            <a:r>
              <a:rPr lang="en-US" b="1" dirty="0" smtClean="0"/>
              <a:t>Student Benefits</a:t>
            </a:r>
            <a:endParaRPr lang="en-US" b="1" dirty="0"/>
          </a:p>
        </p:txBody>
      </p:sp>
      <p:sp>
        <p:nvSpPr>
          <p:cNvPr id="3" name="Content Placeholder 2"/>
          <p:cNvSpPr>
            <a:spLocks noGrp="1"/>
          </p:cNvSpPr>
          <p:nvPr>
            <p:ph sz="half" idx="1"/>
          </p:nvPr>
        </p:nvSpPr>
        <p:spPr>
          <a:xfrm>
            <a:off x="999635" y="1707170"/>
            <a:ext cx="4406279" cy="5334000"/>
          </a:xfrm>
        </p:spPr>
        <p:txBody>
          <a:bodyPr>
            <a:normAutofit fontScale="40000" lnSpcReduction="20000"/>
          </a:bodyPr>
          <a:lstStyle/>
          <a:p>
            <a:r>
              <a:rPr lang="en-US" sz="5500" dirty="0" smtClean="0"/>
              <a:t>Through the use of Learning Analytics, students can be supported by learning processes geared to their own abilities </a:t>
            </a:r>
            <a:endParaRPr lang="en-US" sz="5500" dirty="0" smtClean="0"/>
          </a:p>
          <a:p>
            <a:endParaRPr lang="en-US" sz="2500" dirty="0" smtClean="0"/>
          </a:p>
          <a:p>
            <a:r>
              <a:rPr lang="en-US" sz="5500" dirty="0" smtClean="0"/>
              <a:t>Students </a:t>
            </a:r>
            <a:r>
              <a:rPr lang="en-US" sz="5500" dirty="0" smtClean="0"/>
              <a:t>will </a:t>
            </a:r>
            <a:r>
              <a:rPr lang="en-US" sz="5500" dirty="0" smtClean="0"/>
              <a:t>be able to reflect on their performance and compare it to the performance of others </a:t>
            </a:r>
          </a:p>
          <a:p>
            <a:pPr marL="0" indent="0">
              <a:buNone/>
            </a:pPr>
            <a:endParaRPr lang="en-US" sz="2500" dirty="0" smtClean="0"/>
          </a:p>
          <a:p>
            <a:r>
              <a:rPr lang="en-US" sz="5500" dirty="0" smtClean="0"/>
              <a:t>Recommendations can be made for each student which will allow them personalized learning experiences</a:t>
            </a:r>
          </a:p>
          <a:p>
            <a:endParaRPr lang="en-US" dirty="0"/>
          </a:p>
        </p:txBody>
      </p:sp>
      <p:pic>
        <p:nvPicPr>
          <p:cNvPr id="2050" name="Picture 2" descr="http://www.uta.edu/ucomm/researchmagazine/2011/_images/health-section/health-500C.jpg"/>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tretch>
            <a:fillRect/>
          </a:stretch>
        </p:blipFill>
        <p:spPr bwMode="auto">
          <a:xfrm>
            <a:off x="5360503" y="2773969"/>
            <a:ext cx="3165535" cy="21209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2" name="Picture 4" descr="https://encrypted-tbn0.gstatic.com/images?q=tbn:ANd9GcTpRD6H6vQGnsXSomtCoGE1B99IDaC-L2epvyC6DzgIgT2rNgQv"/>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158930">
            <a:off x="5566098" y="912230"/>
            <a:ext cx="2466975" cy="18478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4" name="Picture 6" descr="http://cancercenters.cancer.gov/images/data.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066606">
            <a:off x="5895664" y="4953052"/>
            <a:ext cx="2095208" cy="1571790"/>
          </a:xfrm>
          <a:prstGeom prst="rect">
            <a:avLst/>
          </a:prstGeom>
          <a:noFill/>
          <a:extLst>
            <a:ext uri="{909E8E84-426E-40DD-AFC4-6F175D3DCCD1}">
              <a14:hiddenFill xmlns:a14="http://schemas.microsoft.com/office/drawing/2010/main">
                <a:solidFill>
                  <a:srgbClr val="FFFFFF"/>
                </a:solidFill>
              </a14:hiddenFill>
            </a:ext>
          </a:extLst>
        </p:spPr>
      </p:pic>
      <p:pic>
        <p:nvPicPr>
          <p:cNvPr id="5" name="Student Benefit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80622" y="6096000"/>
            <a:ext cx="487363" cy="487363"/>
          </a:xfrm>
          <a:prstGeom prst="rect">
            <a:avLst/>
          </a:prstGeom>
        </p:spPr>
      </p:pic>
    </p:spTree>
    <p:extLst>
      <p:ext uri="{BB962C8B-B14F-4D97-AF65-F5344CB8AC3E}">
        <p14:creationId xmlns:p14="http://schemas.microsoft.com/office/powerpoint/2010/main" val="60456704"/>
      </p:ext>
    </p:extLst>
  </p:cSld>
  <p:clrMapOvr>
    <a:masterClrMapping/>
  </p:clrMapOvr>
  <mc:AlternateContent xmlns:mc="http://schemas.openxmlformats.org/markup-compatibility/2006">
    <mc:Choice xmlns:p14="http://schemas.microsoft.com/office/powerpoint/2010/main" Requires="p14">
      <p:transition spd="med" p14:dur="700" advClick="0" advTm="28000">
        <p:fade/>
      </p:transition>
    </mc:Choice>
    <mc:Fallback>
      <p:transition spd="med" advClick="0" advTm="2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7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81000"/>
            <a:ext cx="7429499" cy="1478570"/>
          </a:xfrm>
        </p:spPr>
        <p:txBody>
          <a:bodyPr/>
          <a:lstStyle/>
          <a:p>
            <a:r>
              <a:rPr lang="en-US" b="1" dirty="0" smtClean="0"/>
              <a:t>Teacher Benefits</a:t>
            </a:r>
            <a:endParaRPr lang="en-US" b="1" dirty="0"/>
          </a:p>
        </p:txBody>
      </p:sp>
      <p:sp>
        <p:nvSpPr>
          <p:cNvPr id="3" name="Content Placeholder 2"/>
          <p:cNvSpPr>
            <a:spLocks noGrp="1"/>
          </p:cNvSpPr>
          <p:nvPr>
            <p:ph sz="half" idx="1"/>
          </p:nvPr>
        </p:nvSpPr>
        <p:spPr>
          <a:xfrm>
            <a:off x="914400" y="1676400"/>
            <a:ext cx="4572000" cy="5105400"/>
          </a:xfrm>
        </p:spPr>
        <p:txBody>
          <a:bodyPr>
            <a:normAutofit fontScale="92500"/>
          </a:bodyPr>
          <a:lstStyle/>
          <a:p>
            <a:r>
              <a:rPr lang="en-US" dirty="0"/>
              <a:t>Learning Analytics will help improve curriculum design and </a:t>
            </a:r>
            <a:r>
              <a:rPr lang="en-US" dirty="0" smtClean="0"/>
              <a:t>delivery</a:t>
            </a:r>
            <a:endParaRPr lang="en-US" sz="1300" dirty="0"/>
          </a:p>
          <a:p>
            <a:r>
              <a:rPr lang="en-US" dirty="0" smtClean="0"/>
              <a:t>Teachers can be provided with real-time knowledge gap analysis for each student via course monitoring systems (CMS</a:t>
            </a:r>
            <a:r>
              <a:rPr lang="en-US" dirty="0" smtClean="0"/>
              <a:t>)</a:t>
            </a:r>
            <a:endParaRPr lang="en-US" sz="1300" dirty="0" smtClean="0"/>
          </a:p>
          <a:p>
            <a:r>
              <a:rPr lang="en-US" dirty="0" smtClean="0"/>
              <a:t>Teachers </a:t>
            </a:r>
            <a:r>
              <a:rPr lang="en-US" dirty="0" smtClean="0"/>
              <a:t>will be able to focus on students that are not understanding the material, while allowing others to work ahead when applicable</a:t>
            </a:r>
            <a:endParaRPr lang="en-US" dirty="0"/>
          </a:p>
        </p:txBody>
      </p:sp>
      <p:pic>
        <p:nvPicPr>
          <p:cNvPr id="1028" name="Picture 4" descr="http://takingnote.learningmatters.tv/wp-content/uploads/2012/01/post_half_1283377203value-added-teacher-evaluation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44244" y="2133600"/>
            <a:ext cx="2799655" cy="2514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pic>
        <p:nvPicPr>
          <p:cNvPr id="4" name="Teacher Benefit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72335" y="6172200"/>
            <a:ext cx="487363" cy="487363"/>
          </a:xfrm>
          <a:prstGeom prst="rect">
            <a:avLst/>
          </a:prstGeom>
        </p:spPr>
      </p:pic>
    </p:spTree>
    <p:extLst>
      <p:ext uri="{BB962C8B-B14F-4D97-AF65-F5344CB8AC3E}">
        <p14:creationId xmlns:p14="http://schemas.microsoft.com/office/powerpoint/2010/main" val="4283866280"/>
      </p:ext>
    </p:extLst>
  </p:cSld>
  <p:clrMapOvr>
    <a:masterClrMapping/>
  </p:clrMapOvr>
  <mc:AlternateContent xmlns:mc="http://schemas.openxmlformats.org/markup-compatibility/2006">
    <mc:Choice xmlns:p14="http://schemas.microsoft.com/office/powerpoint/2010/main" Requires="p14">
      <p:transition spd="med" p14:dur="700" advClick="0" advTm="38000">
        <p:fade/>
      </p:transition>
    </mc:Choice>
    <mc:Fallback>
      <p:transition spd="med" advClick="0" advTm="3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3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646</TotalTime>
  <Words>916</Words>
  <Application>Microsoft Office PowerPoint</Application>
  <PresentationFormat>On-screen Show (4:3)</PresentationFormat>
  <Paragraphs>112</Paragraphs>
  <Slides>20</Slides>
  <Notes>0</Notes>
  <HiddenSlides>0</HiddenSlides>
  <MMClips>18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Trebuchet MS</vt:lpstr>
      <vt:lpstr>Tw Cen MT</vt:lpstr>
      <vt:lpstr>Circuit</vt:lpstr>
      <vt:lpstr> Emerging Technologies:  Learning Analytics </vt:lpstr>
      <vt:lpstr>Learning Analytics</vt:lpstr>
      <vt:lpstr>Overview of Learning Analytics</vt:lpstr>
      <vt:lpstr>Overview of Learning Analytics</vt:lpstr>
      <vt:lpstr>Adaptive Learning Systems </vt:lpstr>
      <vt:lpstr>Adaptive Learning Models</vt:lpstr>
      <vt:lpstr>Benefits of Learning Analytics</vt:lpstr>
      <vt:lpstr>Student Benefits</vt:lpstr>
      <vt:lpstr>Teacher Benefits</vt:lpstr>
      <vt:lpstr>Educational Institution Benefits</vt:lpstr>
      <vt:lpstr>Limitations to Learning Analytics </vt:lpstr>
      <vt:lpstr>Application of Learning Analytics</vt:lpstr>
      <vt:lpstr>PowerPoint Presentation</vt:lpstr>
      <vt:lpstr>Applications of Learning Analytics</vt:lpstr>
      <vt:lpstr>Automated essay scoring analyzes both the coverage of content information, text complexity and the quality              of student expression. </vt:lpstr>
      <vt:lpstr>What is significant is that modifications in curriculum can now be implemented instantly as a child uses new virtual learning environments because the software can immediately redirect a student's learning based on their responses.  I call this real time curriculum. </vt:lpstr>
      <vt:lpstr>Conclusion</vt:lpstr>
      <vt:lpstr>The End</vt:lpstr>
      <vt:lpstr>        Booth, Melanie. Learning Analytics: The New Black  EDUCAUSE Review (2013)  Corral, J. (2012). Learning analytics: The possibilities and the unknowns for medical education.           Retrieved from          https://www.aamc.org/members/gir/295490/june2012viewpoint-learninganalytics.html   Ellis, C. (2013). Broadening the scope and increasing the usefulness of learning analytics: The           case for assessment analytics. British Journal of Educational Technology, 44(4), 662-664.              doi:10.1111/bjet.12028   Greller, W., &amp; Drachsler, H. (2012). Translating learning into numbers: A generic framework     for learning analytics. Journal of Educational Technology &amp; Society, 15(3), 42-57.  Esichaikul, V. (Unknown). Student modeling in adaptive e-learning systems. Knowledge             Management &amp; E-Learning: An International Journal, Vol. 3, No. 3.    Newman, A. (2013). 2013: The year of adaptive learning.  Retrieved from:          http://www.impatientoptimists.org/Posts/2013/04/2013-The-Year-of-Adaptive- Learning.            </vt:lpstr>
      <vt:lpstr>Bibliography</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Learning Analytics</dc:title>
  <dc:creator>Sheehy, Ned</dc:creator>
  <cp:lastModifiedBy>Katy Blatnick-Gagne</cp:lastModifiedBy>
  <cp:revision>84</cp:revision>
  <dcterms:created xsi:type="dcterms:W3CDTF">2014-09-26T15:34:24Z</dcterms:created>
  <dcterms:modified xsi:type="dcterms:W3CDTF">2014-09-29T05:48:06Z</dcterms:modified>
</cp:coreProperties>
</file>